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1"/>
    <p:sldId id="257" r:id="rId22"/>
    <p:sldId id="258" r:id="rId23"/>
    <p:sldId id="259" r:id="rId24"/>
    <p:sldId id="260" r:id="rId25"/>
    <p:sldId id="261" r:id="rId26"/>
    <p:sldId id="262" r:id="rId27"/>
    <p:sldId id="263" r:id="rId28"/>
    <p:sldId id="264" r:id="rId29"/>
    <p:sldId id="265" r:id="rId30"/>
    <p:sldId id="266" r:id="rId31"/>
    <p:sldId id="267" r:id="rId32"/>
    <p:sldId id="268" r:id="rId33"/>
    <p:sldId id="269" r:id="rId34"/>
    <p:sldId id="270" r:id="rId35"/>
    <p:sldId id="271" r:id="rId3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oboto" charset="1" panose="02000000000000000000"/>
      <p:regular r:id="rId10"/>
    </p:embeddedFont>
    <p:embeddedFont>
      <p:font typeface="Roboto Bold" charset="1" panose="02000000000000000000"/>
      <p:regular r:id="rId11"/>
    </p:embeddedFont>
    <p:embeddedFont>
      <p:font typeface="Roboto Italics" charset="1" panose="02000000000000000000"/>
      <p:regular r:id="rId12"/>
    </p:embeddedFont>
    <p:embeddedFont>
      <p:font typeface="Roboto Bold Italics" charset="1" panose="02000000000000000000"/>
      <p:regular r:id="rId13"/>
    </p:embeddedFont>
    <p:embeddedFont>
      <p:font typeface="Open Sans Light" charset="1" panose="020B0306030504020204"/>
      <p:regular r:id="rId14"/>
    </p:embeddedFont>
    <p:embeddedFont>
      <p:font typeface="Open Sans Light Bold" charset="1" panose="020B0806030504020204"/>
      <p:regular r:id="rId15"/>
    </p:embeddedFont>
    <p:embeddedFont>
      <p:font typeface="Open Sans Light Italics" charset="1" panose="020B0306030504020204"/>
      <p:regular r:id="rId16"/>
    </p:embeddedFont>
    <p:embeddedFont>
      <p:font typeface="Open Sans Light Bold Italics" charset="1" panose="020B0806030504020204"/>
      <p:regular r:id="rId17"/>
    </p:embeddedFont>
    <p:embeddedFont>
      <p:font typeface="Hagrid Heavy" charset="1" panose="00000A00000000000000"/>
      <p:regular r:id="rId18"/>
    </p:embeddedFont>
    <p:embeddedFont>
      <p:font typeface="Hagrid" charset="1" panose="00000500000000000000"/>
      <p:regular r:id="rId19"/>
    </p:embeddedFont>
    <p:embeddedFont>
      <p:font typeface="Hagrid Bold" charset="1" panose="000008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slides/slide1.xml" Type="http://schemas.openxmlformats.org/officeDocument/2006/relationships/slide"/><Relationship Id="rId22" Target="slides/slide2.xml" Type="http://schemas.openxmlformats.org/officeDocument/2006/relationships/slide"/><Relationship Id="rId23" Target="slides/slide3.xml" Type="http://schemas.openxmlformats.org/officeDocument/2006/relationships/slide"/><Relationship Id="rId24" Target="slides/slide4.xml" Type="http://schemas.openxmlformats.org/officeDocument/2006/relationships/slide"/><Relationship Id="rId25" Target="slides/slide5.xml" Type="http://schemas.openxmlformats.org/officeDocument/2006/relationships/slide"/><Relationship Id="rId26" Target="slides/slide6.xml" Type="http://schemas.openxmlformats.org/officeDocument/2006/relationships/slide"/><Relationship Id="rId27" Target="slides/slide7.xml" Type="http://schemas.openxmlformats.org/officeDocument/2006/relationships/slide"/><Relationship Id="rId28" Target="slides/slide8.xml" Type="http://schemas.openxmlformats.org/officeDocument/2006/relationships/slide"/><Relationship Id="rId29" Target="slides/slide9.xml" Type="http://schemas.openxmlformats.org/officeDocument/2006/relationships/slide"/><Relationship Id="rId3" Target="viewProps.xml" Type="http://schemas.openxmlformats.org/officeDocument/2006/relationships/viewProps"/><Relationship Id="rId30" Target="slides/slide10.xml" Type="http://schemas.openxmlformats.org/officeDocument/2006/relationships/slide"/><Relationship Id="rId31" Target="slides/slide11.xml" Type="http://schemas.openxmlformats.org/officeDocument/2006/relationships/slide"/><Relationship Id="rId32" Target="slides/slide12.xml" Type="http://schemas.openxmlformats.org/officeDocument/2006/relationships/slide"/><Relationship Id="rId33" Target="slides/slide13.xml" Type="http://schemas.openxmlformats.org/officeDocument/2006/relationships/slide"/><Relationship Id="rId34" Target="slides/slide14.xml" Type="http://schemas.openxmlformats.org/officeDocument/2006/relationships/slide"/><Relationship Id="rId35" Target="slides/slide15.xml" Type="http://schemas.openxmlformats.org/officeDocument/2006/relationships/slide"/><Relationship Id="rId36" Target="slides/slide16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svg>
</file>

<file path=ppt/media/image2.sv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43F5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31218" y="7934949"/>
            <a:ext cx="16228082" cy="1323351"/>
            <a:chOff x="0" y="0"/>
            <a:chExt cx="3964388" cy="323284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3964388" cy="323284"/>
            </a:xfrm>
            <a:custGeom>
              <a:avLst/>
              <a:gdLst/>
              <a:ahLst/>
              <a:cxnLst/>
              <a:rect r="r" b="b" t="t" l="l"/>
              <a:pathLst>
                <a:path h="323284" w="3964388">
                  <a:moveTo>
                    <a:pt x="0" y="0"/>
                  </a:moveTo>
                  <a:lnTo>
                    <a:pt x="3964388" y="0"/>
                  </a:lnTo>
                  <a:lnTo>
                    <a:pt x="3964388" y="323284"/>
                  </a:lnTo>
                  <a:lnTo>
                    <a:pt x="0" y="323284"/>
                  </a:lnTo>
                  <a:close/>
                </a:path>
              </a:pathLst>
            </a:custGeom>
            <a:solidFill>
              <a:srgbClr val="F5E6C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14824" y="8367341"/>
            <a:ext cx="396868" cy="458566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31218" y="4318452"/>
            <a:ext cx="16228082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F5E6CA"/>
                </a:solidFill>
                <a:latin typeface="Hagrid Heavy"/>
              </a:rPr>
              <a:t>DATA SCIENCE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142081" y="3140527"/>
            <a:ext cx="10003839" cy="137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F5E6CA"/>
                </a:solidFill>
                <a:latin typeface="Hagrid Heavy"/>
              </a:rPr>
              <a:t>CASE STUDY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10392" y="8374057"/>
            <a:ext cx="3295829" cy="397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2200">
                <a:solidFill>
                  <a:srgbClr val="343F56"/>
                </a:solidFill>
                <a:latin typeface="Hagrid Bold"/>
              </a:rPr>
              <a:t>DSLS-2023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993402" y="1640528"/>
            <a:ext cx="4301196" cy="546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5E6CA"/>
                </a:solidFill>
                <a:latin typeface="Hagrid Bold"/>
              </a:rPr>
              <a:t>BY: YOHAN RAYHAN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43F5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86732" y="1773757"/>
            <a:ext cx="14357758" cy="8228131"/>
            <a:chOff x="0" y="0"/>
            <a:chExt cx="3781467" cy="216708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3781467" cy="2167080"/>
            </a:xfrm>
            <a:custGeom>
              <a:avLst/>
              <a:gdLst/>
              <a:ahLst/>
              <a:cxnLst/>
              <a:rect r="r" b="b" t="t" l="l"/>
              <a:pathLst>
                <a:path h="2167080" w="3781467">
                  <a:moveTo>
                    <a:pt x="0" y="0"/>
                  </a:moveTo>
                  <a:lnTo>
                    <a:pt x="3781467" y="0"/>
                  </a:lnTo>
                  <a:lnTo>
                    <a:pt x="3781467" y="2167080"/>
                  </a:lnTo>
                  <a:lnTo>
                    <a:pt x="0" y="2167080"/>
                  </a:lnTo>
                  <a:close/>
                </a:path>
              </a:pathLst>
            </a:custGeom>
            <a:solidFill>
              <a:srgbClr val="F5E6CA"/>
            </a:solidFill>
            <a:ln>
              <a:noFill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690056" y="1425575"/>
            <a:ext cx="16951111" cy="0"/>
          </a:xfrm>
          <a:prstGeom prst="line">
            <a:avLst/>
          </a:prstGeom>
          <a:ln cap="flat" w="38100">
            <a:solidFill>
              <a:srgbClr val="F5E6CA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455128" y="2005079"/>
            <a:ext cx="396868" cy="458566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462750" y="2023579"/>
            <a:ext cx="396868" cy="458566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rcRect l="0" t="130" r="0" b="130"/>
          <a:stretch>
            <a:fillRect/>
          </a:stretch>
        </p:blipFill>
        <p:spPr>
          <a:xfrm flipH="false" flipV="false" rot="0">
            <a:off x="2462750" y="2615496"/>
            <a:ext cx="13272453" cy="4914929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520548" y="347196"/>
            <a:ext cx="17290126" cy="946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5500">
                <a:solidFill>
                  <a:srgbClr val="F5E6CA"/>
                </a:solidFill>
                <a:latin typeface="Hagrid Heavy"/>
              </a:rPr>
              <a:t>MODELLING JAMS: CLUSTERING (CONT.)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058053" y="2000133"/>
            <a:ext cx="7259961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343F56"/>
                </a:solidFill>
                <a:latin typeface="Hagrid Heavy"/>
              </a:rPr>
              <a:t>HASIL ANALISA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462750" y="7663775"/>
            <a:ext cx="13272453" cy="2061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79"/>
              </a:lnSpc>
            </a:pPr>
            <a:r>
              <a:rPr lang="en-US" sz="1699">
                <a:solidFill>
                  <a:srgbClr val="343F56"/>
                </a:solidFill>
                <a:latin typeface="Hagrid"/>
              </a:rPr>
              <a:t> Insight yang didapat adalah sebagai berikut:</a:t>
            </a:r>
          </a:p>
          <a:p>
            <a:pPr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343F56"/>
                </a:solidFill>
                <a:latin typeface="Hagrid"/>
              </a:rPr>
              <a:t>Cluster 0 </a:t>
            </a:r>
            <a:r>
              <a:rPr lang="en-US" sz="1699">
                <a:solidFill>
                  <a:srgbClr val="5271FF"/>
                </a:solidFill>
                <a:latin typeface="Hagrid"/>
              </a:rPr>
              <a:t>(berwarna biru)</a:t>
            </a:r>
            <a:r>
              <a:rPr lang="en-US" sz="1699">
                <a:solidFill>
                  <a:srgbClr val="343F56"/>
                </a:solidFill>
                <a:latin typeface="Hagrid"/>
              </a:rPr>
              <a:t> memiliki 564 data dengan median_speed_kmh rata-rata adalah 22.99% lebih kecil, dan median_delay rata-rata 4.11% lebih besar. </a:t>
            </a:r>
          </a:p>
          <a:p>
            <a:pPr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343F56"/>
                </a:solidFill>
                <a:latin typeface="Hagrid"/>
              </a:rPr>
              <a:t>Cluster 1 </a:t>
            </a:r>
            <a:r>
              <a:rPr lang="en-US" sz="1699">
                <a:solidFill>
                  <a:srgbClr val="7ED957"/>
                </a:solidFill>
                <a:latin typeface="Hagrid"/>
              </a:rPr>
              <a:t>(berwarna hijau)</a:t>
            </a:r>
            <a:r>
              <a:rPr lang="en-US" sz="1699">
                <a:solidFill>
                  <a:srgbClr val="343F56"/>
                </a:solidFill>
                <a:latin typeface="Hagrid"/>
              </a:rPr>
              <a:t> memiliki 646 data dengan median_delay rata-rata adalah 72.55% lebih kecil dan median median_speed_kmh rata-rata 31.15% lebih besar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343F56"/>
                </a:solidFill>
                <a:latin typeface="Hagrid"/>
              </a:rPr>
              <a:t>Cluster 2 </a:t>
            </a:r>
            <a:r>
              <a:rPr lang="en-US" sz="1699">
                <a:solidFill>
                  <a:srgbClr val="FF1616"/>
                </a:solidFill>
                <a:latin typeface="Hagrid"/>
              </a:rPr>
              <a:t>(berwarna merah)</a:t>
            </a:r>
            <a:r>
              <a:rPr lang="en-US" sz="1699">
                <a:solidFill>
                  <a:srgbClr val="343F56"/>
                </a:solidFill>
                <a:latin typeface="Hagrid"/>
              </a:rPr>
              <a:t> memiliki 118 data dengan median_delay rata-rata 377.52% lebih besar median_speed_kmh rata-rata 60.66% lebih kecil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323555" y="2214763"/>
            <a:ext cx="4411648" cy="273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40"/>
              </a:lnSpc>
            </a:pPr>
            <a:r>
              <a:rPr lang="en-US" sz="1600">
                <a:solidFill>
                  <a:srgbClr val="343F56"/>
                </a:solidFill>
                <a:latin typeface="Hagrid"/>
              </a:rPr>
              <a:t>Sumber: Data diolah (RapidMiner), 2023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F5E6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42556" y="544513"/>
            <a:ext cx="16016744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343F56"/>
                </a:solidFill>
                <a:latin typeface="Hagrid Heavy"/>
              </a:rPr>
              <a:t>EVALUATION: K-MEANS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42556" y="1980334"/>
            <a:ext cx="16016744" cy="7974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>
                <a:solidFill>
                  <a:srgbClr val="343F56"/>
                </a:solidFill>
                <a:latin typeface="Hagrid"/>
              </a:rPr>
              <a:t>Menurut (Dabbura, 2018), </a:t>
            </a:r>
          </a:p>
          <a:p>
            <a:pPr algn="just">
              <a:lnSpc>
                <a:spcPts val="3359"/>
              </a:lnSpc>
            </a:pPr>
          </a:p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343F56"/>
                </a:solidFill>
                <a:latin typeface="Hagrid"/>
              </a:rPr>
              <a:t>‘clustering analysis doesn’t have a solid evaluation metrics that we can used to evaluate the outcome of different clustering’, </a:t>
            </a:r>
          </a:p>
          <a:p>
            <a:pPr algn="just">
              <a:lnSpc>
                <a:spcPts val="3359"/>
              </a:lnSpc>
            </a:pPr>
          </a:p>
          <a:p>
            <a:pPr algn="just">
              <a:lnSpc>
                <a:spcPts val="3359"/>
              </a:lnSpc>
            </a:pPr>
            <a:r>
              <a:rPr lang="en-US" sz="2400">
                <a:solidFill>
                  <a:srgbClr val="343F56"/>
                </a:solidFill>
                <a:latin typeface="Hagrid"/>
              </a:rPr>
              <a:t>dikarenakan kmeans membutuhkan k sebagai input dan tidak dapat mempelajari itu dari data, maka tidak ada jawaban yang benar dalam istilah number of cluster. </a:t>
            </a:r>
          </a:p>
          <a:p>
            <a:pPr algn="just">
              <a:lnSpc>
                <a:spcPts val="3359"/>
              </a:lnSpc>
            </a:pPr>
          </a:p>
          <a:p>
            <a:pPr algn="just">
              <a:lnSpc>
                <a:spcPts val="3359"/>
              </a:lnSpc>
            </a:pPr>
            <a:r>
              <a:rPr lang="en-US" sz="2400">
                <a:solidFill>
                  <a:srgbClr val="343F56"/>
                </a:solidFill>
                <a:latin typeface="Hagrid"/>
              </a:rPr>
              <a:t>Tetapi biasanya dalam evaluasi clustering, beberapa instituti menggunakan 2 metode evaluasi yaitu:</a:t>
            </a:r>
          </a:p>
          <a:p>
            <a:pPr algn="just">
              <a:lnSpc>
                <a:spcPts val="3359"/>
              </a:lnSpc>
            </a:pP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343F56"/>
                </a:solidFill>
                <a:latin typeface="Hagrid"/>
              </a:rPr>
              <a:t>Elbow methods</a:t>
            </a: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343F56"/>
                </a:solidFill>
                <a:latin typeface="Hagrid"/>
              </a:rPr>
              <a:t>Silhouette analysis</a:t>
            </a:r>
          </a:p>
          <a:p>
            <a:pPr algn="just">
              <a:lnSpc>
                <a:spcPts val="3359"/>
              </a:lnSpc>
            </a:pPr>
            <a:r>
              <a:rPr lang="en-US" sz="2400">
                <a:solidFill>
                  <a:srgbClr val="343F56"/>
                </a:solidFill>
                <a:latin typeface="Hagrid"/>
              </a:rPr>
              <a:t> </a:t>
            </a:r>
          </a:p>
          <a:p>
            <a:pPr algn="just">
              <a:lnSpc>
                <a:spcPts val="3359"/>
              </a:lnSpc>
            </a:pPr>
            <a:r>
              <a:rPr lang="en-US" sz="2400">
                <a:solidFill>
                  <a:srgbClr val="343F56"/>
                </a:solidFill>
                <a:latin typeface="Hagrid"/>
              </a:rPr>
              <a:t>Dalam kasus yang menggunakan evaluasi </a:t>
            </a:r>
            <a:r>
              <a:rPr lang="en-US" sz="2400">
                <a:solidFill>
                  <a:srgbClr val="343F56"/>
                </a:solidFill>
                <a:latin typeface="Hagrid Bold"/>
              </a:rPr>
              <a:t>elbow method</a:t>
            </a:r>
            <a:r>
              <a:rPr lang="en-US" sz="2400">
                <a:solidFill>
                  <a:srgbClr val="343F56"/>
                </a:solidFill>
                <a:latin typeface="Hagrid"/>
              </a:rPr>
              <a:t>. Elbow method adalah metode yang digunakan untuk menentukan jumlah cluster (k) yang tempat melalui persentase hasil perbandingan antara jumlah cluster yang akan membentuk siku (elbow) pada suatu titik (Dewi &amp; Pramita, 2019).</a:t>
            </a:r>
          </a:p>
          <a:p>
            <a:pPr algn="just">
              <a:lnSpc>
                <a:spcPts val="3359"/>
              </a:lnSpc>
            </a:pPr>
          </a:p>
        </p:txBody>
      </p:sp>
      <p:sp>
        <p:nvSpPr>
          <p:cNvPr name="AutoShape 4" id="4"/>
          <p:cNvSpPr/>
          <p:nvPr/>
        </p:nvSpPr>
        <p:spPr>
          <a:xfrm rot="-4088">
            <a:off x="1242528" y="1556718"/>
            <a:ext cx="16016755" cy="0"/>
          </a:xfrm>
          <a:prstGeom prst="line">
            <a:avLst/>
          </a:prstGeom>
          <a:ln cap="flat" w="38100">
            <a:solidFill>
              <a:srgbClr val="343F56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43F5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212693" y="1752146"/>
            <a:ext cx="9862613" cy="8228131"/>
            <a:chOff x="0" y="0"/>
            <a:chExt cx="2597561" cy="216708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2597561" cy="2167080"/>
            </a:xfrm>
            <a:custGeom>
              <a:avLst/>
              <a:gdLst/>
              <a:ahLst/>
              <a:cxnLst/>
              <a:rect r="r" b="b" t="t" l="l"/>
              <a:pathLst>
                <a:path h="2167080" w="2597561">
                  <a:moveTo>
                    <a:pt x="0" y="0"/>
                  </a:moveTo>
                  <a:lnTo>
                    <a:pt x="2597561" y="0"/>
                  </a:lnTo>
                  <a:lnTo>
                    <a:pt x="2597561" y="2167080"/>
                  </a:lnTo>
                  <a:lnTo>
                    <a:pt x="0" y="2167080"/>
                  </a:lnTo>
                  <a:close/>
                </a:path>
              </a:pathLst>
            </a:custGeom>
            <a:solidFill>
              <a:srgbClr val="F5E6CA"/>
            </a:solidFill>
            <a:ln>
              <a:noFill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690056" y="1425575"/>
            <a:ext cx="16951111" cy="0"/>
          </a:xfrm>
          <a:prstGeom prst="line">
            <a:avLst/>
          </a:prstGeom>
          <a:ln cap="flat" w="38100">
            <a:solidFill>
              <a:srgbClr val="F5E6CA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4681089" y="1983468"/>
            <a:ext cx="396868" cy="458566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4688711" y="2001968"/>
            <a:ext cx="396868" cy="458566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6015658" y="2759851"/>
            <a:ext cx="6319900" cy="5300561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520548" y="347196"/>
            <a:ext cx="17290126" cy="946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5500">
                <a:solidFill>
                  <a:srgbClr val="F5E6CA"/>
                </a:solidFill>
                <a:latin typeface="Hagrid Heavy"/>
              </a:rPr>
              <a:t>EVALUATION: K-MEANS (CONT.)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284014" y="1978521"/>
            <a:ext cx="7259961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343F56"/>
                </a:solidFill>
                <a:latin typeface="Hagrid Heavy"/>
              </a:rPr>
              <a:t>HASIL ANALISA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284014" y="8212812"/>
            <a:ext cx="7783189" cy="1348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59"/>
              </a:lnSpc>
            </a:pPr>
            <a:r>
              <a:rPr lang="en-US" sz="1899">
                <a:solidFill>
                  <a:srgbClr val="343F56"/>
                </a:solidFill>
                <a:latin typeface="Hagrid"/>
              </a:rPr>
              <a:t>Dapat dilihat pada hasil diatas jumlah kluster (k) yang terbaik adalah </a:t>
            </a:r>
            <a:r>
              <a:rPr lang="en-US" sz="1899">
                <a:solidFill>
                  <a:srgbClr val="343F56"/>
                </a:solidFill>
                <a:latin typeface="Hagrid Bold"/>
              </a:rPr>
              <a:t>3 cluster</a:t>
            </a:r>
            <a:r>
              <a:rPr lang="en-US" sz="1899">
                <a:solidFill>
                  <a:srgbClr val="343F56"/>
                </a:solidFill>
                <a:latin typeface="Hagrid"/>
              </a:rPr>
              <a:t>. Dalam modelling juga penulis menggambil k=3 sebagai banyaknya cluster, sehingga jumlah cluster yang digunakan adalah tepat.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327282" y="2388731"/>
            <a:ext cx="4008276" cy="273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40"/>
              </a:lnSpc>
            </a:pPr>
            <a:r>
              <a:rPr lang="en-US" sz="1600">
                <a:solidFill>
                  <a:srgbClr val="343F56"/>
                </a:solidFill>
                <a:latin typeface="Hagrid"/>
              </a:rPr>
              <a:t>Sumber: Data diolah (Tableau), 2023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43F5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51658" y="1768542"/>
            <a:ext cx="16230600" cy="0"/>
          </a:xfrm>
          <a:prstGeom prst="line">
            <a:avLst/>
          </a:prstGeom>
          <a:ln cap="flat" w="38100">
            <a:solidFill>
              <a:srgbClr val="F5E6CA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51658" y="2039775"/>
            <a:ext cx="10143473" cy="7532511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2198469" y="466157"/>
            <a:ext cx="13931680" cy="1302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39"/>
              </a:lnSpc>
            </a:pPr>
            <a:r>
              <a:rPr lang="en-US" sz="7599">
                <a:solidFill>
                  <a:srgbClr val="F5E6CA"/>
                </a:solidFill>
                <a:latin typeface="Hagrid Heavy"/>
              </a:rPr>
              <a:t>MAPS ANALYSIS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395875" y="2777398"/>
            <a:ext cx="6043460" cy="155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F5E6CA"/>
                </a:solidFill>
                <a:latin typeface="Hagrid"/>
              </a:rPr>
              <a:t>Berdasarkan hasil analisa dan pengamatan jl jenderal sudirman rawan akan kemacetan karena beberapa hal seperti:    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837442" y="4521742"/>
            <a:ext cx="5905686" cy="174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1799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F5E6CA"/>
                </a:solidFill>
                <a:latin typeface="Hagrid"/>
              </a:rPr>
              <a:t> Dekat dari masuk/keluar jalan tol    palimanan-kanci</a:t>
            </a:r>
          </a:p>
          <a:p>
            <a:pPr marL="431799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F5E6CA"/>
                </a:solidFill>
                <a:latin typeface="Hagrid"/>
              </a:rPr>
              <a:t>Dekat dengan bandara penggung</a:t>
            </a:r>
          </a:p>
          <a:p>
            <a:pPr marL="431799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F5E6CA"/>
                </a:solidFill>
                <a:latin typeface="Hagrid"/>
              </a:rPr>
              <a:t>Dekat dengan pasar harjamukti</a:t>
            </a:r>
          </a:p>
          <a:p>
            <a:pPr marL="431799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F5E6CA"/>
                </a:solidFill>
                <a:latin typeface="Hagrid"/>
              </a:rPr>
              <a:t>Jalan utama masuk ke kota cirebon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395875" y="6452142"/>
            <a:ext cx="6043460" cy="2334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5E6CA"/>
                </a:solidFill>
                <a:latin typeface="Hagrid"/>
              </a:rPr>
              <a:t>Berdasarkan hasil analisa data jika suatu kemacetan sudah masuk dalam kategori macet yaitu ketika kendaraan mempunyai kecepatan &lt;31.5 kmh dengan delay adalah 100 second (atau 1 menit 40 detik)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43F5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384755">
            <a:off x="6974893" y="6012115"/>
            <a:ext cx="4295866" cy="0"/>
          </a:xfrm>
          <a:prstGeom prst="line">
            <a:avLst/>
          </a:prstGeom>
          <a:ln cap="flat" w="38100">
            <a:solidFill>
              <a:srgbClr val="F5E6C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238443" y="2178686"/>
            <a:ext cx="16230600" cy="0"/>
          </a:xfrm>
          <a:prstGeom prst="line">
            <a:avLst/>
          </a:prstGeom>
          <a:ln cap="flat" w="38100">
            <a:solidFill>
              <a:srgbClr val="F5E6C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998001" y="8160027"/>
            <a:ext cx="16230600" cy="0"/>
          </a:xfrm>
          <a:prstGeom prst="line">
            <a:avLst/>
          </a:prstGeom>
          <a:ln cap="flat" w="38100">
            <a:solidFill>
              <a:srgbClr val="F5E6CA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98001" y="4180932"/>
            <a:ext cx="396868" cy="458566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914659" y="4180932"/>
            <a:ext cx="396868" cy="458566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2427214" y="876300"/>
            <a:ext cx="13931680" cy="1302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39"/>
              </a:lnSpc>
            </a:pPr>
            <a:r>
              <a:rPr lang="en-US" sz="7599">
                <a:solidFill>
                  <a:srgbClr val="F5E6CA"/>
                </a:solidFill>
                <a:latin typeface="Hagrid Heavy"/>
              </a:rPr>
              <a:t>RECOMMENDATIONS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22530" y="4116403"/>
            <a:ext cx="6018873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5E6CA"/>
                </a:solidFill>
                <a:latin typeface="Hagrid Heavy"/>
              </a:rPr>
              <a:t>SUPPLY-SIDE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601729" y="4115624"/>
            <a:ext cx="575716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5E6CA"/>
                </a:solidFill>
                <a:latin typeface="Hagrid Heavy"/>
              </a:rPr>
              <a:t>DEMAND-SIDE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99907" y="4697083"/>
            <a:ext cx="7818094" cy="3348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2" indent="-259081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F5E6CA"/>
                </a:solidFill>
                <a:latin typeface="Roboto"/>
              </a:rPr>
              <a:t>Memperhatian intersection dan intersection control systems</a:t>
            </a:r>
          </a:p>
          <a:p>
            <a:pPr marL="518162" indent="-259081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F5E6CA"/>
                </a:solidFill>
                <a:latin typeface="Roboto"/>
              </a:rPr>
              <a:t>Melebarkan jalan</a:t>
            </a:r>
          </a:p>
          <a:p>
            <a:pPr marL="518162" indent="-259081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F5E6CA"/>
                </a:solidFill>
                <a:latin typeface="Roboto"/>
              </a:rPr>
              <a:t>Melakukan contraflow jika keadaan masuk dalam cluster 2 (cluster merah)</a:t>
            </a:r>
          </a:p>
          <a:p>
            <a:pPr marL="518162" indent="-259081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F5E6CA"/>
                </a:solidFill>
                <a:latin typeface="Roboto"/>
              </a:rPr>
              <a:t>Jalur khusus kendaraan tertentu (seperti bus-only lanes)</a:t>
            </a:r>
          </a:p>
          <a:p>
            <a:pPr>
              <a:lnSpc>
                <a:spcPts val="336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040009" y="2471897"/>
            <a:ext cx="16429034" cy="1362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</a:pPr>
            <a:r>
              <a:rPr lang="en-US" sz="2600">
                <a:solidFill>
                  <a:srgbClr val="F5E6CA"/>
                </a:solidFill>
                <a:latin typeface="Hagrid"/>
              </a:rPr>
              <a:t>Berdasarkan (Bull, 2003), ada beberapa strategi yang bisa dilakukan pemerintah daerah untuk mengatasi kemacetan di Jl Jenderal Sudirman, dari sisi supply-side maupun demand-side, yaitu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626568" y="4849137"/>
            <a:ext cx="7296914" cy="2277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5E6CA"/>
                </a:solidFill>
                <a:latin typeface="Roboto"/>
              </a:rPr>
              <a:t>Mengontrol parkir pada daerah tersebut, terutama pada daerah pasar Harjamukti</a:t>
            </a:r>
          </a:p>
          <a:p>
            <a:pPr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5E6CA"/>
                </a:solidFill>
                <a:latin typeface="Roboto"/>
              </a:rPr>
              <a:t>Pemberlakukan flex-time</a:t>
            </a:r>
          </a:p>
          <a:p>
            <a:pPr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5E6CA"/>
                </a:solidFill>
                <a:latin typeface="Roboto"/>
              </a:rPr>
              <a:t>Mengatur kendaraan yang dilarang untuk melalui jalan tersebut pada jam tertentu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40009" y="8502927"/>
            <a:ext cx="16429034" cy="9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59"/>
              </a:lnSpc>
            </a:pPr>
            <a:r>
              <a:rPr lang="en-US" sz="1899">
                <a:solidFill>
                  <a:srgbClr val="F5E6CA"/>
                </a:solidFill>
                <a:latin typeface="Hagrid"/>
              </a:rPr>
              <a:t>Catatan:</a:t>
            </a:r>
          </a:p>
          <a:p>
            <a:pPr algn="just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5E6CA"/>
                </a:solidFill>
                <a:latin typeface="Hagrid"/>
              </a:rPr>
              <a:t>Pemerintah harus mengkaji ulang apakah strategi diatas (supply-side maupun demand-side) bisa untuk dieksekusi atau tidak melihat kebutuhan masyarakat.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F5E6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893721" y="377612"/>
            <a:ext cx="10508269" cy="1717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343F56"/>
                </a:solidFill>
                <a:latin typeface="Hagrid Heavy"/>
              </a:rPr>
              <a:t>REFERENSI</a:t>
            </a:r>
          </a:p>
        </p:txBody>
      </p:sp>
      <p:sp>
        <p:nvSpPr>
          <p:cNvPr name="AutoShape 3" id="3"/>
          <p:cNvSpPr/>
          <p:nvPr/>
        </p:nvSpPr>
        <p:spPr>
          <a:xfrm rot="-14209">
            <a:off x="1031227" y="2400408"/>
            <a:ext cx="16230739" cy="0"/>
          </a:xfrm>
          <a:prstGeom prst="line">
            <a:avLst/>
          </a:prstGeom>
          <a:ln cap="flat" w="38100">
            <a:solidFill>
              <a:srgbClr val="343F5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31218" y="2924810"/>
            <a:ext cx="16233275" cy="6000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343F56"/>
                </a:solidFill>
                <a:latin typeface="Hagrid"/>
              </a:rPr>
              <a:t>Agustiar, D. (2022). Tips Menghindari Tabrakan Beruntun di Tol. Idntimes.Com. https://www.idntimes.com/automotive/car/dwi-agustiar/tips-dan-cara-menghindari-kecelakaan-beruntun-di-jalan-tol</a:t>
            </a:r>
          </a:p>
          <a:p>
            <a:pPr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343F56"/>
                </a:solidFill>
                <a:latin typeface="Hagrid"/>
              </a:rPr>
              <a:t>Baehaqi, A. I. (2022). Antisipasi Macet Saat Rekonstruksi Jembatan Kanci, Satlantas Polresta Cirebon Siapkan Langkah Ini. Tribuncirebon.Com. https://cirebon.tribunnews.com/2022/08/10/antisipasi-macet-saat-rekonstruksi-jembatan-kanci-satlantas-polresta-cirebon-siapkan-langkah-ini</a:t>
            </a:r>
          </a:p>
          <a:p>
            <a:pPr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343F56"/>
                </a:solidFill>
                <a:latin typeface="Hagrid"/>
              </a:rPr>
              <a:t>Bull, A. (2003). Traffic Congestion: The Problem and How to Deal With It. United Nations Publication.</a:t>
            </a:r>
          </a:p>
          <a:p>
            <a:pPr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343F56"/>
                </a:solidFill>
                <a:latin typeface="Hagrid"/>
              </a:rPr>
              <a:t>Dabbura, I. (2018). K-means Clustering: Algorithm, Applications, Evaluation Methods, and Drawbacks. Towardsdatascience.Com. https://towardsdatascience.com/k-means-clustering-algorithm-applications-evaluation-methods-and-drawbacks-aa03e644b48a#:~:text=Compute the sum of the,that belong to each cluster</a:t>
            </a:r>
          </a:p>
          <a:p>
            <a:pPr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343F56"/>
                </a:solidFill>
                <a:latin typeface="Hagrid"/>
              </a:rPr>
              <a:t>Dewi, D. A. I. C., &amp; Pramita, D. A. K. (2019). Analisis Perbandingan Metode Elbow dan Silhouette pada Algoritma Clustering K-Medoids dalam Pengelompokan Produksi Kerajinan Bali. Matrix : Jurnal Manajemen Teknologi Dan Informatika, 9(3), 102–109. https://doi.org/10.31940/matrix.v9i3.1662</a:t>
            </a:r>
          </a:p>
          <a:p>
            <a:pPr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343F56"/>
                </a:solidFill>
                <a:latin typeface="Hagrid"/>
              </a:rPr>
              <a:t>Dhuhita, W. (2015). Clustering Menggunakan Metode K-Mean Untuk Menentukan Status Gizi Balita. Jurnal Informatika Darmajaya, 15(2), 160–174.</a:t>
            </a:r>
          </a:p>
          <a:p>
            <a:pPr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343F56"/>
                </a:solidFill>
                <a:latin typeface="Hagrid"/>
              </a:rPr>
              <a:t>Google. (2023). Maps Jl. Jenderal Sudirman, Cirebon. Google Maps. https://www.google.com/maps</a:t>
            </a:r>
          </a:p>
          <a:p>
            <a:pPr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343F56"/>
                </a:solidFill>
                <a:latin typeface="Hagrid"/>
              </a:rPr>
              <a:t>Prihatnomo, J. (2022). Kecelakaan Beruntun Terjadi di Tol Brebes, Akibat Kepulan Asap Menutupi Jalur Tol. Suaramerdeka.Com. https://www.suaramerdeka.com/jawa-tengah/pr-044794543/kecelakaan-beruntun-terjadi-di-tol-brebes-akibat-kepulan-asap-menutupi-jalur-tol?page=2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E6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891124" y="3615708"/>
            <a:ext cx="10508269" cy="1859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119"/>
              </a:lnSpc>
            </a:pPr>
            <a:r>
              <a:rPr lang="en-US" sz="10799">
                <a:solidFill>
                  <a:srgbClr val="343F56"/>
                </a:solidFill>
                <a:latin typeface="Hagrid Heavy"/>
              </a:rPr>
              <a:t>THANK YOU</a:t>
            </a:r>
          </a:p>
        </p:txBody>
      </p:sp>
      <p:sp>
        <p:nvSpPr>
          <p:cNvPr name="AutoShape 3" id="3"/>
          <p:cNvSpPr/>
          <p:nvPr/>
        </p:nvSpPr>
        <p:spPr>
          <a:xfrm rot="-14209">
            <a:off x="1028631" y="1384678"/>
            <a:ext cx="16230739" cy="0"/>
          </a:xfrm>
          <a:prstGeom prst="line">
            <a:avLst/>
          </a:prstGeom>
          <a:ln cap="flat" w="38100">
            <a:solidFill>
              <a:srgbClr val="343F5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31218" y="8345443"/>
            <a:ext cx="16228082" cy="912857"/>
            <a:chOff x="0" y="0"/>
            <a:chExt cx="3964388" cy="223003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3964388" cy="223003"/>
            </a:xfrm>
            <a:custGeom>
              <a:avLst/>
              <a:gdLst/>
              <a:ahLst/>
              <a:cxnLst/>
              <a:rect r="r" b="b" t="t" l="l"/>
              <a:pathLst>
                <a:path h="223003" w="3964388">
                  <a:moveTo>
                    <a:pt x="0" y="0"/>
                  </a:moveTo>
                  <a:lnTo>
                    <a:pt x="3964388" y="0"/>
                  </a:lnTo>
                  <a:lnTo>
                    <a:pt x="3964388" y="223003"/>
                  </a:lnTo>
                  <a:lnTo>
                    <a:pt x="0" y="223003"/>
                  </a:lnTo>
                  <a:close/>
                </a:path>
              </a:pathLst>
            </a:custGeom>
            <a:solidFill>
              <a:srgbClr val="343F56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2010392" y="8582394"/>
            <a:ext cx="3717076" cy="397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2200">
                <a:solidFill>
                  <a:srgbClr val="F5E6CA"/>
                </a:solidFill>
                <a:latin typeface="Hagrid Bold"/>
              </a:rPr>
              <a:t>BY YOHAN RAYHAN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494655" y="8586924"/>
            <a:ext cx="7505368" cy="397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80"/>
              </a:lnSpc>
            </a:pPr>
            <a:r>
              <a:rPr lang="en-US" sz="2200">
                <a:solidFill>
                  <a:srgbClr val="F5E6CA"/>
                </a:solidFill>
                <a:latin typeface="Hagrid Bold"/>
              </a:rPr>
              <a:t>DSLS_2023 - CASE STUDY: DATA SCIENCE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283188" y="8572588"/>
            <a:ext cx="396868" cy="45856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43F5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434145" y="5324338"/>
            <a:ext cx="7825155" cy="3933962"/>
            <a:chOff x="0" y="0"/>
            <a:chExt cx="1911622" cy="96103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911622" cy="961035"/>
            </a:xfrm>
            <a:custGeom>
              <a:avLst/>
              <a:gdLst/>
              <a:ahLst/>
              <a:cxnLst/>
              <a:rect r="r" b="b" t="t" l="l"/>
              <a:pathLst>
                <a:path h="961035" w="1911622">
                  <a:moveTo>
                    <a:pt x="0" y="0"/>
                  </a:moveTo>
                  <a:lnTo>
                    <a:pt x="1911622" y="0"/>
                  </a:lnTo>
                  <a:lnTo>
                    <a:pt x="1911622" y="961035"/>
                  </a:lnTo>
                  <a:lnTo>
                    <a:pt x="0" y="961035"/>
                  </a:lnTo>
                  <a:close/>
                </a:path>
              </a:pathLst>
            </a:custGeom>
            <a:solidFill>
              <a:srgbClr val="F5E6C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5324338"/>
            <a:ext cx="7969467" cy="3933962"/>
            <a:chOff x="0" y="0"/>
            <a:chExt cx="10625956" cy="5245283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0" t="12954" r="0" b="12954"/>
            <a:stretch>
              <a:fillRect/>
            </a:stretch>
          </p:blipFill>
          <p:spPr>
            <a:xfrm>
              <a:off x="0" y="0"/>
              <a:ext cx="10625956" cy="5245283"/>
            </a:xfrm>
            <a:prstGeom prst="rect">
              <a:avLst/>
            </a:prstGeom>
          </p:spPr>
        </p:pic>
      </p:grpSp>
      <p:sp>
        <p:nvSpPr>
          <p:cNvPr name="AutoShape 7" id="7"/>
          <p:cNvSpPr/>
          <p:nvPr/>
        </p:nvSpPr>
        <p:spPr>
          <a:xfrm rot="0">
            <a:off x="10010719" y="8918436"/>
            <a:ext cx="398890" cy="0"/>
          </a:xfrm>
          <a:prstGeom prst="line">
            <a:avLst/>
          </a:prstGeom>
          <a:ln cap="flat" w="38100">
            <a:solidFill>
              <a:srgbClr val="343F5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rot="0">
            <a:off x="5727469" y="1351134"/>
            <a:ext cx="11531831" cy="0"/>
          </a:xfrm>
          <a:prstGeom prst="line">
            <a:avLst/>
          </a:prstGeom>
          <a:ln cap="flat" w="38100">
            <a:solidFill>
              <a:srgbClr val="F5E6C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3421554" y="2507789"/>
            <a:ext cx="11444893" cy="1983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00"/>
              </a:lnSpc>
            </a:pPr>
            <a:r>
              <a:rPr lang="en-US" sz="7600">
                <a:solidFill>
                  <a:srgbClr val="F5E6CA"/>
                </a:solidFill>
                <a:latin typeface="Hagrid Heavy"/>
              </a:rPr>
              <a:t>ALERTS LALU LINTAS </a:t>
            </a:r>
          </a:p>
          <a:p>
            <a:pPr algn="ctr">
              <a:lnSpc>
                <a:spcPts val="7600"/>
              </a:lnSpc>
            </a:pPr>
            <a:r>
              <a:rPr lang="en-US" sz="7600">
                <a:solidFill>
                  <a:srgbClr val="F5E6CA"/>
                </a:solidFill>
                <a:latin typeface="Hagrid Heavy"/>
              </a:rPr>
              <a:t>DI KOTA CIREBON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1127296"/>
            <a:ext cx="4698769" cy="530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99"/>
              </a:lnSpc>
            </a:pPr>
            <a:r>
              <a:rPr lang="en-US" sz="3999">
                <a:solidFill>
                  <a:srgbClr val="F5E6CA"/>
                </a:solidFill>
                <a:latin typeface="Hagrid Heavy"/>
              </a:rPr>
              <a:t>STUDI KASUS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010719" y="6112797"/>
            <a:ext cx="5852522" cy="25302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4984" indent="-237492" lvl="1">
              <a:lnSpc>
                <a:spcPts val="4092"/>
              </a:lnSpc>
              <a:buFont typeface="Arial"/>
              <a:buChar char="•"/>
            </a:pPr>
            <a:r>
              <a:rPr lang="en-US" sz="2200">
                <a:solidFill>
                  <a:srgbClr val="343F56"/>
                </a:solidFill>
                <a:latin typeface="Hagrid"/>
              </a:rPr>
              <a:t>Business &amp; Data Understanding</a:t>
            </a:r>
          </a:p>
          <a:p>
            <a:pPr marL="474984" indent="-237492" lvl="1">
              <a:lnSpc>
                <a:spcPts val="4092"/>
              </a:lnSpc>
              <a:buFont typeface="Arial"/>
              <a:buChar char="•"/>
            </a:pPr>
            <a:r>
              <a:rPr lang="en-US" sz="2200">
                <a:solidFill>
                  <a:srgbClr val="343F56"/>
                </a:solidFill>
                <a:latin typeface="Hagrid"/>
              </a:rPr>
              <a:t>Modelling</a:t>
            </a:r>
          </a:p>
          <a:p>
            <a:pPr marL="474984" indent="-237492" lvl="1">
              <a:lnSpc>
                <a:spcPts val="4092"/>
              </a:lnSpc>
              <a:buFont typeface="Arial"/>
              <a:buChar char="•"/>
            </a:pPr>
            <a:r>
              <a:rPr lang="en-US" sz="2200">
                <a:solidFill>
                  <a:srgbClr val="343F56"/>
                </a:solidFill>
                <a:latin typeface="Hagrid"/>
              </a:rPr>
              <a:t>Evaluation</a:t>
            </a:r>
          </a:p>
          <a:p>
            <a:pPr marL="474984" indent="-237492" lvl="1">
              <a:lnSpc>
                <a:spcPts val="4092"/>
              </a:lnSpc>
              <a:buFont typeface="Arial"/>
              <a:buChar char="•"/>
            </a:pPr>
            <a:r>
              <a:rPr lang="en-US" sz="2200">
                <a:solidFill>
                  <a:srgbClr val="343F56"/>
                </a:solidFill>
                <a:latin typeface="Hagrid"/>
              </a:rPr>
              <a:t>Maps Analysis</a:t>
            </a:r>
          </a:p>
          <a:p>
            <a:pPr marL="474984" indent="-237492" lvl="1">
              <a:lnSpc>
                <a:spcPts val="4092"/>
              </a:lnSpc>
              <a:buFont typeface="Arial"/>
              <a:buChar char="•"/>
            </a:pPr>
            <a:r>
              <a:rPr lang="en-US" sz="2200">
                <a:solidFill>
                  <a:srgbClr val="343F56"/>
                </a:solidFill>
                <a:latin typeface="Hagrid"/>
              </a:rPr>
              <a:t>Recommendation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010719" y="5679258"/>
            <a:ext cx="3462976" cy="397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2200">
                <a:solidFill>
                  <a:srgbClr val="343F56"/>
                </a:solidFill>
                <a:latin typeface="Hagrid Bold"/>
              </a:rPr>
              <a:t>TABLE OF CONTENT</a:t>
            </a:r>
          </a:p>
        </p:txBody>
      </p:sp>
      <p:sp>
        <p:nvSpPr>
          <p:cNvPr name="AutoShape 13" id="13"/>
          <p:cNvSpPr/>
          <p:nvPr/>
        </p:nvSpPr>
        <p:spPr>
          <a:xfrm rot="0">
            <a:off x="5879869" y="1503534"/>
            <a:ext cx="11531831" cy="0"/>
          </a:xfrm>
          <a:prstGeom prst="line">
            <a:avLst/>
          </a:prstGeom>
          <a:ln cap="flat" w="38100">
            <a:solidFill>
              <a:srgbClr val="F5E6CA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E6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918382" y="6404377"/>
            <a:ext cx="3516514" cy="972849"/>
            <a:chOff x="0" y="0"/>
            <a:chExt cx="1134954" cy="313987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134954" cy="313987"/>
            </a:xfrm>
            <a:custGeom>
              <a:avLst/>
              <a:gdLst/>
              <a:ahLst/>
              <a:cxnLst/>
              <a:rect r="r" b="b" t="t" l="l"/>
              <a:pathLst>
                <a:path h="313987" w="1134954">
                  <a:moveTo>
                    <a:pt x="0" y="0"/>
                  </a:moveTo>
                  <a:lnTo>
                    <a:pt x="1134954" y="0"/>
                  </a:lnTo>
                  <a:lnTo>
                    <a:pt x="1134954" y="313987"/>
                  </a:lnTo>
                  <a:lnTo>
                    <a:pt x="0" y="3139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42556" y="3929128"/>
            <a:ext cx="8198782" cy="729562"/>
            <a:chOff x="0" y="0"/>
            <a:chExt cx="10931709" cy="972750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10931709" cy="972750"/>
              <a:chOff x="0" y="0"/>
              <a:chExt cx="2646156" cy="235466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0" y="0"/>
                <a:ext cx="2646156" cy="235466"/>
              </a:xfrm>
              <a:custGeom>
                <a:avLst/>
                <a:gdLst/>
                <a:ahLst/>
                <a:cxnLst/>
                <a:rect r="r" b="b" t="t" l="l"/>
                <a:pathLst>
                  <a:path h="235466" w="2646156">
                    <a:moveTo>
                      <a:pt x="0" y="0"/>
                    </a:moveTo>
                    <a:lnTo>
                      <a:pt x="2646156" y="0"/>
                    </a:lnTo>
                    <a:lnTo>
                      <a:pt x="2646156" y="235466"/>
                    </a:lnTo>
                    <a:lnTo>
                      <a:pt x="0" y="235466"/>
                    </a:lnTo>
                    <a:close/>
                  </a:path>
                </a:pathLst>
              </a:custGeom>
              <a:solidFill>
                <a:srgbClr val="343F56"/>
              </a:solidFill>
              <a:ln>
                <a:noFill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1917798" y="207987"/>
              <a:ext cx="7075214" cy="5091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98"/>
                </a:lnSpc>
              </a:pPr>
              <a:r>
                <a:rPr lang="en-US" sz="2284">
                  <a:solidFill>
                    <a:srgbClr val="F5E6CA"/>
                  </a:solidFill>
                  <a:latin typeface="Hagrid Heavy"/>
                </a:rPr>
                <a:t>DATA ALERTS</a:t>
              </a:r>
            </a:p>
          </p:txBody>
        </p:sp>
      </p:grpSp>
      <p:sp>
        <p:nvSpPr>
          <p:cNvPr name="AutoShape 10" id="10"/>
          <p:cNvSpPr/>
          <p:nvPr/>
        </p:nvSpPr>
        <p:spPr>
          <a:xfrm rot="-4088">
            <a:off x="1242528" y="1556718"/>
            <a:ext cx="16016755" cy="0"/>
          </a:xfrm>
          <a:prstGeom prst="line">
            <a:avLst/>
          </a:prstGeom>
          <a:ln cap="flat" w="38100">
            <a:solidFill>
              <a:srgbClr val="343F5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1" id="11"/>
          <p:cNvGrpSpPr/>
          <p:nvPr/>
        </p:nvGrpSpPr>
        <p:grpSpPr>
          <a:xfrm rot="0">
            <a:off x="1242556" y="6950510"/>
            <a:ext cx="2795984" cy="949344"/>
            <a:chOff x="0" y="0"/>
            <a:chExt cx="902403" cy="306401"/>
          </a:xfrm>
        </p:grpSpPr>
        <p:sp>
          <p:nvSpPr>
            <p:cNvPr name="Freeform 12" id="12"/>
            <p:cNvSpPr/>
            <p:nvPr/>
          </p:nvSpPr>
          <p:spPr>
            <a:xfrm>
              <a:off x="0" y="0"/>
              <a:ext cx="902403" cy="306401"/>
            </a:xfrm>
            <a:custGeom>
              <a:avLst/>
              <a:gdLst/>
              <a:ahLst/>
              <a:cxnLst/>
              <a:rect r="r" b="b" t="t" l="l"/>
              <a:pathLst>
                <a:path h="306401" w="902403">
                  <a:moveTo>
                    <a:pt x="0" y="0"/>
                  </a:moveTo>
                  <a:lnTo>
                    <a:pt x="902403" y="0"/>
                  </a:lnTo>
                  <a:lnTo>
                    <a:pt x="902403" y="306401"/>
                  </a:lnTo>
                  <a:lnTo>
                    <a:pt x="0" y="3064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918382" y="7729256"/>
            <a:ext cx="3516514" cy="972849"/>
            <a:chOff x="0" y="0"/>
            <a:chExt cx="1134954" cy="313987"/>
          </a:xfrm>
        </p:grpSpPr>
        <p:sp>
          <p:nvSpPr>
            <p:cNvPr name="Freeform 15" id="15"/>
            <p:cNvSpPr/>
            <p:nvPr/>
          </p:nvSpPr>
          <p:spPr>
            <a:xfrm>
              <a:off x="0" y="0"/>
              <a:ext cx="1134954" cy="313987"/>
            </a:xfrm>
            <a:custGeom>
              <a:avLst/>
              <a:gdLst/>
              <a:ahLst/>
              <a:cxnLst/>
              <a:rect r="r" b="b" t="t" l="l"/>
              <a:pathLst>
                <a:path h="313987" w="1134954">
                  <a:moveTo>
                    <a:pt x="0" y="0"/>
                  </a:moveTo>
                  <a:lnTo>
                    <a:pt x="1134954" y="0"/>
                  </a:lnTo>
                  <a:lnTo>
                    <a:pt x="1134954" y="313987"/>
                  </a:lnTo>
                  <a:lnTo>
                    <a:pt x="0" y="3139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5918382" y="8987855"/>
            <a:ext cx="3516514" cy="972849"/>
            <a:chOff x="0" y="0"/>
            <a:chExt cx="1134954" cy="313987"/>
          </a:xfrm>
        </p:grpSpPr>
        <p:sp>
          <p:nvSpPr>
            <p:cNvPr name="Freeform 18" id="18"/>
            <p:cNvSpPr/>
            <p:nvPr/>
          </p:nvSpPr>
          <p:spPr>
            <a:xfrm>
              <a:off x="0" y="0"/>
              <a:ext cx="1134954" cy="313987"/>
            </a:xfrm>
            <a:custGeom>
              <a:avLst/>
              <a:gdLst/>
              <a:ahLst/>
              <a:cxnLst/>
              <a:rect r="r" b="b" t="t" l="l"/>
              <a:pathLst>
                <a:path h="313987" w="1134954">
                  <a:moveTo>
                    <a:pt x="0" y="0"/>
                  </a:moveTo>
                  <a:lnTo>
                    <a:pt x="1134954" y="0"/>
                  </a:lnTo>
                  <a:lnTo>
                    <a:pt x="1134954" y="313987"/>
                  </a:lnTo>
                  <a:lnTo>
                    <a:pt x="0" y="3139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5924825" y="5143500"/>
            <a:ext cx="3516514" cy="972849"/>
            <a:chOff x="0" y="0"/>
            <a:chExt cx="1134954" cy="313987"/>
          </a:xfrm>
        </p:grpSpPr>
        <p:sp>
          <p:nvSpPr>
            <p:cNvPr name="Freeform 21" id="21"/>
            <p:cNvSpPr/>
            <p:nvPr/>
          </p:nvSpPr>
          <p:spPr>
            <a:xfrm>
              <a:off x="0" y="0"/>
              <a:ext cx="1134954" cy="313987"/>
            </a:xfrm>
            <a:custGeom>
              <a:avLst/>
              <a:gdLst/>
              <a:ahLst/>
              <a:cxnLst/>
              <a:rect r="r" b="b" t="t" l="l"/>
              <a:pathLst>
                <a:path h="313987" w="1134954">
                  <a:moveTo>
                    <a:pt x="0" y="0"/>
                  </a:moveTo>
                  <a:lnTo>
                    <a:pt x="1134954" y="0"/>
                  </a:lnTo>
                  <a:lnTo>
                    <a:pt x="1134954" y="313987"/>
                  </a:lnTo>
                  <a:lnTo>
                    <a:pt x="0" y="3139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23" id="23"/>
          <p:cNvSpPr/>
          <p:nvPr/>
        </p:nvSpPr>
        <p:spPr>
          <a:xfrm rot="-2615017">
            <a:off x="3679663" y="6508503"/>
            <a:ext cx="2604038" cy="0"/>
          </a:xfrm>
          <a:prstGeom prst="line">
            <a:avLst/>
          </a:prstGeom>
          <a:ln cap="flat" w="38100">
            <a:solidFill>
              <a:srgbClr val="343F5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4" id="24"/>
          <p:cNvSpPr/>
          <p:nvPr/>
        </p:nvSpPr>
        <p:spPr>
          <a:xfrm rot="-952126">
            <a:off x="4001301" y="7138942"/>
            <a:ext cx="1954320" cy="0"/>
          </a:xfrm>
          <a:prstGeom prst="line">
            <a:avLst/>
          </a:prstGeom>
          <a:ln cap="flat" w="38100">
            <a:solidFill>
              <a:srgbClr val="343F5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5" id="25"/>
          <p:cNvSpPr/>
          <p:nvPr/>
        </p:nvSpPr>
        <p:spPr>
          <a:xfrm rot="1368444">
            <a:off x="3958817" y="7801381"/>
            <a:ext cx="2039288" cy="0"/>
          </a:xfrm>
          <a:prstGeom prst="line">
            <a:avLst/>
          </a:prstGeom>
          <a:ln cap="flat" w="38100">
            <a:solidFill>
              <a:srgbClr val="343F5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6" id="26"/>
          <p:cNvSpPr/>
          <p:nvPr/>
        </p:nvSpPr>
        <p:spPr>
          <a:xfrm rot="2848004">
            <a:off x="3588083" y="8430681"/>
            <a:ext cx="2780757" cy="0"/>
          </a:xfrm>
          <a:prstGeom prst="line">
            <a:avLst/>
          </a:prstGeom>
          <a:ln cap="flat" w="38100">
            <a:solidFill>
              <a:srgbClr val="343F56"/>
            </a:solidFill>
            <a:prstDash val="solid"/>
            <a:headEnd type="none" len="sm" w="sm"/>
            <a:tailEnd type="arrow" len="sm" w="med"/>
          </a:ln>
        </p:spPr>
      </p:sp>
      <p:pic>
        <p:nvPicPr>
          <p:cNvPr name="Picture 27" id="27"/>
          <p:cNvPicPr>
            <a:picLocks noChangeAspect="true"/>
          </p:cNvPicPr>
          <p:nvPr/>
        </p:nvPicPr>
        <p:blipFill>
          <a:blip r:embed="rId2"/>
          <a:srcRect l="1893" t="0" r="1893" b="2368"/>
          <a:stretch>
            <a:fillRect/>
          </a:stretch>
        </p:blipFill>
        <p:spPr>
          <a:xfrm flipH="false" flipV="false" rot="0">
            <a:off x="10069988" y="3924538"/>
            <a:ext cx="7315749" cy="5567699"/>
          </a:xfrm>
          <a:prstGeom prst="rect">
            <a:avLst/>
          </a:prstGeom>
        </p:spPr>
      </p:pic>
      <p:sp>
        <p:nvSpPr>
          <p:cNvPr name="TextBox 28" id="28"/>
          <p:cNvSpPr txBox="true"/>
          <p:nvPr/>
        </p:nvSpPr>
        <p:spPr>
          <a:xfrm rot="0">
            <a:off x="6548384" y="6694284"/>
            <a:ext cx="2256534" cy="389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343F56"/>
                </a:solidFill>
                <a:latin typeface="Hagrid Heavy"/>
              </a:rPr>
              <a:t>TYPE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633924" y="544513"/>
            <a:ext cx="17061179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343F56"/>
                </a:solidFill>
                <a:latin typeface="Hagrid Heavy"/>
              </a:rPr>
              <a:t>BUSINESS &amp; DATA UNDERSTANDING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42556" y="1925068"/>
            <a:ext cx="16016744" cy="1432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80"/>
              </a:lnSpc>
            </a:pPr>
            <a:r>
              <a:rPr lang="en-US" sz="2700">
                <a:solidFill>
                  <a:srgbClr val="343F56"/>
                </a:solidFill>
                <a:latin typeface="Hagrid"/>
              </a:rPr>
              <a:t>Business understanding dalam kasus ini adalah melihat laporan peringatan (alerts) yang dilaporkan pengendara di </a:t>
            </a:r>
            <a:r>
              <a:rPr lang="en-US" sz="2700">
                <a:solidFill>
                  <a:srgbClr val="343F56"/>
                </a:solidFill>
                <a:latin typeface="Hagrid Bold"/>
              </a:rPr>
              <a:t>Kota Cirebon</a:t>
            </a:r>
            <a:r>
              <a:rPr lang="en-US" sz="2700">
                <a:solidFill>
                  <a:srgbClr val="343F56"/>
                </a:solidFill>
                <a:latin typeface="Hagrid"/>
              </a:rPr>
              <a:t> yang dimana data diperoleh dari Waze for cities dengan rentang waktu 6 Juli 2022 s.d. 6 September 2022.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512281" y="7225596"/>
            <a:ext cx="2256534" cy="389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343F56"/>
                </a:solidFill>
                <a:latin typeface="Hagrid Heavy"/>
              </a:rPr>
              <a:t>DATA ALERTS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6188130" y="8015006"/>
            <a:ext cx="2977041" cy="389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343F56"/>
                </a:solidFill>
                <a:latin typeface="Hagrid Heavy"/>
              </a:rPr>
              <a:t>DATE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6188130" y="9273605"/>
            <a:ext cx="2977041" cy="389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343F56"/>
                </a:solidFill>
                <a:latin typeface="Hagrid Heavy"/>
              </a:rPr>
              <a:t>TOTAL RECORDS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554826" y="5410660"/>
            <a:ext cx="2256534" cy="389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343F56"/>
                </a:solidFill>
                <a:latin typeface="Hagrid Heavy"/>
              </a:rPr>
              <a:t>STREET 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2559708" y="9587487"/>
            <a:ext cx="2730435" cy="365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343F56"/>
                </a:solidFill>
                <a:latin typeface="Hagrid"/>
              </a:rPr>
              <a:t>Foto Kota Cirebon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5E6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925004" y="6724835"/>
            <a:ext cx="3516514" cy="972849"/>
            <a:chOff x="0" y="0"/>
            <a:chExt cx="1134954" cy="313987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134954" cy="313987"/>
            </a:xfrm>
            <a:custGeom>
              <a:avLst/>
              <a:gdLst/>
              <a:ahLst/>
              <a:cxnLst/>
              <a:rect r="r" b="b" t="t" l="l"/>
              <a:pathLst>
                <a:path h="313987" w="1134954">
                  <a:moveTo>
                    <a:pt x="0" y="0"/>
                  </a:moveTo>
                  <a:lnTo>
                    <a:pt x="1134954" y="0"/>
                  </a:lnTo>
                  <a:lnTo>
                    <a:pt x="1134954" y="313987"/>
                  </a:lnTo>
                  <a:lnTo>
                    <a:pt x="0" y="3139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584643" y="5750719"/>
            <a:ext cx="4762136" cy="972849"/>
            <a:chOff x="0" y="0"/>
            <a:chExt cx="1536979" cy="313987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1536979" cy="313987"/>
            </a:xfrm>
            <a:custGeom>
              <a:avLst/>
              <a:gdLst/>
              <a:ahLst/>
              <a:cxnLst/>
              <a:rect r="r" b="b" t="t" l="l"/>
              <a:pathLst>
                <a:path h="313987" w="1536979">
                  <a:moveTo>
                    <a:pt x="0" y="0"/>
                  </a:moveTo>
                  <a:lnTo>
                    <a:pt x="1536979" y="0"/>
                  </a:lnTo>
                  <a:lnTo>
                    <a:pt x="1536979" y="313987"/>
                  </a:lnTo>
                  <a:lnTo>
                    <a:pt x="0" y="3139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584643" y="7523668"/>
            <a:ext cx="4762136" cy="972849"/>
            <a:chOff x="0" y="0"/>
            <a:chExt cx="1536979" cy="313987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1536979" cy="313987"/>
            </a:xfrm>
            <a:custGeom>
              <a:avLst/>
              <a:gdLst/>
              <a:ahLst/>
              <a:cxnLst/>
              <a:rect r="r" b="b" t="t" l="l"/>
              <a:pathLst>
                <a:path h="313987" w="1536979">
                  <a:moveTo>
                    <a:pt x="0" y="0"/>
                  </a:moveTo>
                  <a:lnTo>
                    <a:pt x="1536979" y="0"/>
                  </a:lnTo>
                  <a:lnTo>
                    <a:pt x="1536979" y="313987"/>
                  </a:lnTo>
                  <a:lnTo>
                    <a:pt x="0" y="3139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42511" y="3650823"/>
            <a:ext cx="7796456" cy="729562"/>
            <a:chOff x="0" y="0"/>
            <a:chExt cx="10395275" cy="972750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10395275" cy="972750"/>
              <a:chOff x="0" y="0"/>
              <a:chExt cx="2516305" cy="235466"/>
            </a:xfrm>
          </p:grpSpPr>
          <p:sp>
            <p:nvSpPr>
              <p:cNvPr name="Freeform 13" id="13"/>
              <p:cNvSpPr/>
              <p:nvPr/>
            </p:nvSpPr>
            <p:spPr>
              <a:xfrm>
                <a:off x="0" y="0"/>
                <a:ext cx="2516305" cy="235466"/>
              </a:xfrm>
              <a:custGeom>
                <a:avLst/>
                <a:gdLst/>
                <a:ahLst/>
                <a:cxnLst/>
                <a:rect r="r" b="b" t="t" l="l"/>
                <a:pathLst>
                  <a:path h="235466" w="2516305">
                    <a:moveTo>
                      <a:pt x="0" y="0"/>
                    </a:moveTo>
                    <a:lnTo>
                      <a:pt x="2516305" y="0"/>
                    </a:lnTo>
                    <a:lnTo>
                      <a:pt x="2516305" y="235466"/>
                    </a:lnTo>
                    <a:lnTo>
                      <a:pt x="0" y="235466"/>
                    </a:lnTo>
                    <a:close/>
                  </a:path>
                </a:pathLst>
              </a:custGeom>
              <a:solidFill>
                <a:srgbClr val="343F56"/>
              </a:solidFill>
              <a:ln>
                <a:noFill/>
              </a:ln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5" id="15"/>
            <p:cNvSpPr txBox="true"/>
            <p:nvPr/>
          </p:nvSpPr>
          <p:spPr>
            <a:xfrm rot="0">
              <a:off x="1823689" y="207987"/>
              <a:ext cx="6728023" cy="5091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98"/>
                </a:lnSpc>
              </a:pPr>
              <a:r>
                <a:rPr lang="en-US" sz="2284">
                  <a:solidFill>
                    <a:srgbClr val="F5E6CA"/>
                  </a:solidFill>
                  <a:latin typeface="Hagrid Heavy"/>
                </a:rPr>
                <a:t>PENGGUNAAN DATA </a:t>
              </a: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6555006" y="7014741"/>
            <a:ext cx="2256534" cy="389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343F56"/>
                </a:solidFill>
                <a:latin typeface="Hagrid Heavy"/>
              </a:rPr>
              <a:t>JAMS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639277" y="6018512"/>
            <a:ext cx="2709487" cy="389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343F56"/>
                </a:solidFill>
                <a:latin typeface="Hagrid Heavy"/>
              </a:rPr>
              <a:t>MEDIAN_DELAY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129704" y="7791461"/>
            <a:ext cx="3728633" cy="389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343F56"/>
                </a:solidFill>
                <a:latin typeface="Hagrid Heavy"/>
              </a:rPr>
              <a:t>MEDIAN_SPEED_KMH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33924" y="544513"/>
            <a:ext cx="17061179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343F56"/>
                </a:solidFill>
                <a:latin typeface="Hagrid Heavy"/>
              </a:rPr>
              <a:t>TYPE OF ALERTS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42556" y="1925068"/>
            <a:ext cx="16016744" cy="1447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80"/>
              </a:lnSpc>
            </a:pPr>
            <a:r>
              <a:rPr lang="en-US" sz="2700">
                <a:solidFill>
                  <a:srgbClr val="343F56"/>
                </a:solidFill>
                <a:latin typeface="Hagrid"/>
              </a:rPr>
              <a:t>Dalam kasus ini laporan yang harus diperhatikan adalah data alerts. Alerts adalah laporan peringatan yang meliputi </a:t>
            </a:r>
            <a:r>
              <a:rPr lang="en-US" sz="2700">
                <a:solidFill>
                  <a:srgbClr val="343F56"/>
                </a:solidFill>
                <a:latin typeface="Hagrid Bold"/>
              </a:rPr>
              <a:t>kemacetan (jams)</a:t>
            </a:r>
            <a:r>
              <a:rPr lang="en-US" sz="2700">
                <a:solidFill>
                  <a:srgbClr val="343F56"/>
                </a:solidFill>
                <a:latin typeface="Hagrid"/>
              </a:rPr>
              <a:t>, </a:t>
            </a:r>
            <a:r>
              <a:rPr lang="en-US" sz="2700">
                <a:solidFill>
                  <a:srgbClr val="343F56"/>
                </a:solidFill>
                <a:latin typeface="Hagrid Bold"/>
              </a:rPr>
              <a:t>kecelakaan (accident)</a:t>
            </a:r>
            <a:r>
              <a:rPr lang="en-US" sz="2700">
                <a:solidFill>
                  <a:srgbClr val="343F56"/>
                </a:solidFill>
                <a:latin typeface="Hagrid"/>
              </a:rPr>
              <a:t>, dan </a:t>
            </a:r>
            <a:r>
              <a:rPr lang="en-US" sz="2700">
                <a:solidFill>
                  <a:srgbClr val="343F56"/>
                </a:solidFill>
                <a:latin typeface="Hagrid Bold"/>
              </a:rPr>
              <a:t>weatherhazard (penyimpangan)</a:t>
            </a:r>
            <a:r>
              <a:rPr lang="en-US" sz="2700">
                <a:solidFill>
                  <a:srgbClr val="343F56"/>
                </a:solidFill>
                <a:latin typeface="Hagrid"/>
              </a:rPr>
              <a:t> lalu lintas di Kota Cirebon.</a:t>
            </a:r>
          </a:p>
        </p:txBody>
      </p:sp>
      <p:sp>
        <p:nvSpPr>
          <p:cNvPr name="AutoShape 21" id="21"/>
          <p:cNvSpPr/>
          <p:nvPr/>
        </p:nvSpPr>
        <p:spPr>
          <a:xfrm rot="-4088">
            <a:off x="1242528" y="1556718"/>
            <a:ext cx="16016755" cy="0"/>
          </a:xfrm>
          <a:prstGeom prst="line">
            <a:avLst/>
          </a:prstGeom>
          <a:ln cap="flat" w="38100">
            <a:solidFill>
              <a:srgbClr val="343F5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2" id="22"/>
          <p:cNvGrpSpPr/>
          <p:nvPr/>
        </p:nvGrpSpPr>
        <p:grpSpPr>
          <a:xfrm rot="0">
            <a:off x="1242556" y="6501505"/>
            <a:ext cx="2795984" cy="1380332"/>
            <a:chOff x="0" y="0"/>
            <a:chExt cx="902403" cy="445502"/>
          </a:xfrm>
        </p:grpSpPr>
        <p:sp>
          <p:nvSpPr>
            <p:cNvPr name="Freeform 23" id="23"/>
            <p:cNvSpPr/>
            <p:nvPr/>
          </p:nvSpPr>
          <p:spPr>
            <a:xfrm>
              <a:off x="0" y="0"/>
              <a:ext cx="902403" cy="445502"/>
            </a:xfrm>
            <a:custGeom>
              <a:avLst/>
              <a:gdLst/>
              <a:ahLst/>
              <a:cxnLst/>
              <a:rect r="r" b="b" t="t" l="l"/>
              <a:pathLst>
                <a:path h="445502" w="902403">
                  <a:moveTo>
                    <a:pt x="0" y="0"/>
                  </a:moveTo>
                  <a:lnTo>
                    <a:pt x="902403" y="0"/>
                  </a:lnTo>
                  <a:lnTo>
                    <a:pt x="902403" y="445502"/>
                  </a:lnTo>
                  <a:lnTo>
                    <a:pt x="0" y="4455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512281" y="6784797"/>
            <a:ext cx="2256534" cy="789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343F56"/>
                </a:solidFill>
                <a:latin typeface="Hagrid Heavy"/>
              </a:rPr>
              <a:t>TYPE OF ALERTS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5925004" y="8496518"/>
            <a:ext cx="3516514" cy="972849"/>
            <a:chOff x="0" y="0"/>
            <a:chExt cx="1134954" cy="313987"/>
          </a:xfrm>
        </p:grpSpPr>
        <p:sp>
          <p:nvSpPr>
            <p:cNvPr name="Freeform 27" id="27"/>
            <p:cNvSpPr/>
            <p:nvPr/>
          </p:nvSpPr>
          <p:spPr>
            <a:xfrm>
              <a:off x="0" y="0"/>
              <a:ext cx="1134954" cy="313987"/>
            </a:xfrm>
            <a:custGeom>
              <a:avLst/>
              <a:gdLst/>
              <a:ahLst/>
              <a:cxnLst/>
              <a:rect r="r" b="b" t="t" l="l"/>
              <a:pathLst>
                <a:path h="313987" w="1134954">
                  <a:moveTo>
                    <a:pt x="0" y="0"/>
                  </a:moveTo>
                  <a:lnTo>
                    <a:pt x="1134954" y="0"/>
                  </a:lnTo>
                  <a:lnTo>
                    <a:pt x="1134954" y="313987"/>
                  </a:lnTo>
                  <a:lnTo>
                    <a:pt x="0" y="3139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6194752" y="8783534"/>
            <a:ext cx="2977041" cy="389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343F56"/>
                </a:solidFill>
                <a:latin typeface="Hagrid Heavy"/>
              </a:rPr>
              <a:t>WEATHERHAZARD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5925004" y="4951885"/>
            <a:ext cx="3516514" cy="972849"/>
            <a:chOff x="0" y="0"/>
            <a:chExt cx="1134954" cy="313987"/>
          </a:xfrm>
        </p:grpSpPr>
        <p:sp>
          <p:nvSpPr>
            <p:cNvPr name="Freeform 31" id="31"/>
            <p:cNvSpPr/>
            <p:nvPr/>
          </p:nvSpPr>
          <p:spPr>
            <a:xfrm>
              <a:off x="0" y="0"/>
              <a:ext cx="1134954" cy="313987"/>
            </a:xfrm>
            <a:custGeom>
              <a:avLst/>
              <a:gdLst/>
              <a:ahLst/>
              <a:cxnLst/>
              <a:rect r="r" b="b" t="t" l="l"/>
              <a:pathLst>
                <a:path h="313987" w="1134954">
                  <a:moveTo>
                    <a:pt x="0" y="0"/>
                  </a:moveTo>
                  <a:lnTo>
                    <a:pt x="1134954" y="0"/>
                  </a:lnTo>
                  <a:lnTo>
                    <a:pt x="1134954" y="313987"/>
                  </a:lnTo>
                  <a:lnTo>
                    <a:pt x="0" y="3139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6555006" y="5219045"/>
            <a:ext cx="2256534" cy="389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343F56"/>
                </a:solidFill>
                <a:latin typeface="Hagrid Heavy"/>
              </a:rPr>
              <a:t>ACCIDENT</a:t>
            </a:r>
          </a:p>
        </p:txBody>
      </p:sp>
      <p:sp>
        <p:nvSpPr>
          <p:cNvPr name="AutoShape 34" id="34"/>
          <p:cNvSpPr/>
          <p:nvPr/>
        </p:nvSpPr>
        <p:spPr>
          <a:xfrm rot="-2574342">
            <a:off x="3694040" y="6295941"/>
            <a:ext cx="2575465" cy="0"/>
          </a:xfrm>
          <a:prstGeom prst="line">
            <a:avLst/>
          </a:prstGeom>
          <a:ln cap="flat" w="38100">
            <a:solidFill>
              <a:srgbClr val="343F5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5" id="35"/>
          <p:cNvSpPr/>
          <p:nvPr/>
        </p:nvSpPr>
        <p:spPr>
          <a:xfrm rot="35694">
            <a:off x="4038489" y="7182415"/>
            <a:ext cx="1886566" cy="0"/>
          </a:xfrm>
          <a:prstGeom prst="line">
            <a:avLst/>
          </a:prstGeom>
          <a:ln cap="flat" w="38100">
            <a:solidFill>
              <a:srgbClr val="343F5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6" id="36"/>
          <p:cNvSpPr/>
          <p:nvPr/>
        </p:nvSpPr>
        <p:spPr>
          <a:xfrm rot="2611038">
            <a:off x="3681061" y="8068257"/>
            <a:ext cx="2601423" cy="0"/>
          </a:xfrm>
          <a:prstGeom prst="line">
            <a:avLst/>
          </a:prstGeom>
          <a:ln cap="flat" w="38100">
            <a:solidFill>
              <a:srgbClr val="343F5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7" id="37"/>
          <p:cNvSpPr/>
          <p:nvPr/>
        </p:nvSpPr>
        <p:spPr>
          <a:xfrm rot="-1466594">
            <a:off x="9336020" y="6705152"/>
            <a:ext cx="2354121" cy="0"/>
          </a:xfrm>
          <a:prstGeom prst="line">
            <a:avLst/>
          </a:prstGeom>
          <a:ln cap="flat" w="38100">
            <a:solidFill>
              <a:srgbClr val="343F5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8" id="38"/>
          <p:cNvSpPr/>
          <p:nvPr/>
        </p:nvSpPr>
        <p:spPr>
          <a:xfrm rot="1226553">
            <a:off x="9369498" y="7591626"/>
            <a:ext cx="2287164" cy="0"/>
          </a:xfrm>
          <a:prstGeom prst="line">
            <a:avLst/>
          </a:prstGeom>
          <a:ln cap="flat" w="38100">
            <a:solidFill>
              <a:srgbClr val="343F5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39" id="39"/>
          <p:cNvSpPr txBox="true"/>
          <p:nvPr/>
        </p:nvSpPr>
        <p:spPr>
          <a:xfrm rot="0">
            <a:off x="12134463" y="6722299"/>
            <a:ext cx="3662496" cy="382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2200">
                <a:solidFill>
                  <a:srgbClr val="343F56"/>
                </a:solidFill>
                <a:latin typeface="Hagrid"/>
              </a:rPr>
              <a:t>Median kemacetan (sec)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2134463" y="8496518"/>
            <a:ext cx="3662496" cy="382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2200">
                <a:solidFill>
                  <a:srgbClr val="343F56"/>
                </a:solidFill>
                <a:latin typeface="Hagrid"/>
              </a:rPr>
              <a:t>Median kecepatan (kmh)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43F5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55324" y="1970372"/>
            <a:ext cx="16562108" cy="1849190"/>
            <a:chOff x="0" y="0"/>
            <a:chExt cx="3476312" cy="388137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3476313" cy="388137"/>
            </a:xfrm>
            <a:custGeom>
              <a:avLst/>
              <a:gdLst/>
              <a:ahLst/>
              <a:cxnLst/>
              <a:rect r="r" b="b" t="t" l="l"/>
              <a:pathLst>
                <a:path h="388137" w="3476313">
                  <a:moveTo>
                    <a:pt x="0" y="0"/>
                  </a:moveTo>
                  <a:lnTo>
                    <a:pt x="3476313" y="0"/>
                  </a:lnTo>
                  <a:lnTo>
                    <a:pt x="3476313" y="388137"/>
                  </a:lnTo>
                  <a:lnTo>
                    <a:pt x="0" y="388137"/>
                  </a:lnTo>
                  <a:close/>
                </a:path>
              </a:pathLst>
            </a:custGeom>
            <a:solidFill>
              <a:srgbClr val="F5E6CA"/>
            </a:solidFill>
            <a:ln>
              <a:noFill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55324" y="4098970"/>
            <a:ext cx="16562108" cy="5855120"/>
            <a:chOff x="0" y="0"/>
            <a:chExt cx="4362037" cy="1542089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4362036" cy="1542089"/>
            </a:xfrm>
            <a:custGeom>
              <a:avLst/>
              <a:gdLst/>
              <a:ahLst/>
              <a:cxnLst/>
              <a:rect r="r" b="b" t="t" l="l"/>
              <a:pathLst>
                <a:path h="1542089" w="4362036">
                  <a:moveTo>
                    <a:pt x="0" y="0"/>
                  </a:moveTo>
                  <a:lnTo>
                    <a:pt x="4362036" y="0"/>
                  </a:lnTo>
                  <a:lnTo>
                    <a:pt x="4362036" y="1542089"/>
                  </a:lnTo>
                  <a:lnTo>
                    <a:pt x="0" y="1542089"/>
                  </a:lnTo>
                  <a:close/>
                </a:path>
              </a:pathLst>
            </a:custGeom>
            <a:solidFill>
              <a:srgbClr val="F5E6CA"/>
            </a:solidFill>
            <a:ln>
              <a:noFill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8" id="8"/>
          <p:cNvSpPr/>
          <p:nvPr/>
        </p:nvSpPr>
        <p:spPr>
          <a:xfrm rot="0">
            <a:off x="855324" y="1463675"/>
            <a:ext cx="16562108" cy="0"/>
          </a:xfrm>
          <a:prstGeom prst="line">
            <a:avLst/>
          </a:prstGeom>
          <a:ln cap="flat" w="38100">
            <a:solidFill>
              <a:srgbClr val="F5E6C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498937" y="498475"/>
            <a:ext cx="17290126" cy="946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5500">
                <a:solidFill>
                  <a:srgbClr val="F5E6CA"/>
                </a:solidFill>
                <a:latin typeface="Hagrid Heavy"/>
              </a:rPr>
              <a:t>DATA DESCRIPTIVE: ALERTS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53754" y="2089689"/>
            <a:ext cx="7259961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343F56"/>
                </a:solidFill>
                <a:latin typeface="Hagrid Heavy"/>
              </a:rPr>
              <a:t>PENGGUNAAN DATA ALERTS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53754" y="4355761"/>
            <a:ext cx="7259961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343F56"/>
                </a:solidFill>
                <a:latin typeface="Hagrid Heavy"/>
              </a:rPr>
              <a:t>JENIS COLUMN PADA DATA ALERTS</a:t>
            </a:r>
          </a:p>
        </p:txBody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58451" y="2113135"/>
            <a:ext cx="396868" cy="458566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58451" y="4379208"/>
            <a:ext cx="396868" cy="458566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1128006" y="2666952"/>
            <a:ext cx="16016744" cy="923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80"/>
              </a:lnSpc>
            </a:pPr>
            <a:r>
              <a:rPr lang="en-US" sz="2700">
                <a:solidFill>
                  <a:srgbClr val="343F56"/>
                </a:solidFill>
                <a:latin typeface="Hagrid"/>
              </a:rPr>
              <a:t>Dalam data type of alerts menggunakan data pertama dengan total data sebanyak </a:t>
            </a:r>
          </a:p>
          <a:p>
            <a:pPr algn="just">
              <a:lnSpc>
                <a:spcPts val="3640"/>
              </a:lnSpc>
            </a:pPr>
            <a:r>
              <a:rPr lang="en-US" sz="2600">
                <a:solidFill>
                  <a:srgbClr val="343F56"/>
                </a:solidFill>
                <a:latin typeface="Hagrid"/>
              </a:rPr>
              <a:t>683 rows dan 4 column (sudah proses cleaning yang awal mula 708 rows dan 9 columns).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729603" y="8610741"/>
            <a:ext cx="11016852" cy="348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15"/>
              </a:lnSpc>
            </a:pPr>
            <a:r>
              <a:rPr lang="en-US" sz="1939">
                <a:solidFill>
                  <a:srgbClr val="343F56"/>
                </a:solidFill>
                <a:latin typeface="Hagrid"/>
              </a:rPr>
              <a:t>data yang digunakan hanya 4 column yaitu, </a:t>
            </a:r>
            <a:r>
              <a:rPr lang="en-US" sz="1939">
                <a:solidFill>
                  <a:srgbClr val="343F56"/>
                </a:solidFill>
                <a:latin typeface="Hagrid Bold"/>
              </a:rPr>
              <a:t>Date, Street, Total_rec, dan Type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753754" y="5143500"/>
            <a:ext cx="2795984" cy="972849"/>
            <a:chOff x="0" y="0"/>
            <a:chExt cx="902403" cy="313987"/>
          </a:xfrm>
        </p:grpSpPr>
        <p:sp>
          <p:nvSpPr>
            <p:cNvPr name="Freeform 17" id="17"/>
            <p:cNvSpPr/>
            <p:nvPr/>
          </p:nvSpPr>
          <p:spPr>
            <a:xfrm>
              <a:off x="0" y="0"/>
              <a:ext cx="902403" cy="313987"/>
            </a:xfrm>
            <a:custGeom>
              <a:avLst/>
              <a:gdLst/>
              <a:ahLst/>
              <a:cxnLst/>
              <a:rect r="r" b="b" t="t" l="l"/>
              <a:pathLst>
                <a:path h="313987" w="902403">
                  <a:moveTo>
                    <a:pt x="0" y="0"/>
                  </a:moveTo>
                  <a:lnTo>
                    <a:pt x="902403" y="0"/>
                  </a:lnTo>
                  <a:lnTo>
                    <a:pt x="902403" y="313987"/>
                  </a:lnTo>
                  <a:lnTo>
                    <a:pt x="0" y="3139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2023479" y="5426792"/>
            <a:ext cx="2256534" cy="389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343F56"/>
                </a:solidFill>
                <a:latin typeface="Hagrid Heavy"/>
              </a:rPr>
              <a:t>ID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5729603" y="5143500"/>
            <a:ext cx="2795984" cy="972849"/>
            <a:chOff x="0" y="0"/>
            <a:chExt cx="902403" cy="313987"/>
          </a:xfrm>
        </p:grpSpPr>
        <p:sp>
          <p:nvSpPr>
            <p:cNvPr name="Freeform 21" id="21"/>
            <p:cNvSpPr/>
            <p:nvPr/>
          </p:nvSpPr>
          <p:spPr>
            <a:xfrm>
              <a:off x="0" y="0"/>
              <a:ext cx="902403" cy="313987"/>
            </a:xfrm>
            <a:custGeom>
              <a:avLst/>
              <a:gdLst/>
              <a:ahLst/>
              <a:cxnLst/>
              <a:rect r="r" b="b" t="t" l="l"/>
              <a:pathLst>
                <a:path h="313987" w="902403">
                  <a:moveTo>
                    <a:pt x="0" y="0"/>
                  </a:moveTo>
                  <a:lnTo>
                    <a:pt x="902403" y="0"/>
                  </a:lnTo>
                  <a:lnTo>
                    <a:pt x="902403" y="313987"/>
                  </a:lnTo>
                  <a:lnTo>
                    <a:pt x="0" y="3139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5999329" y="5426792"/>
            <a:ext cx="2256534" cy="389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343F56"/>
                </a:solidFill>
                <a:latin typeface="Hagrid Heavy"/>
              </a:rPr>
              <a:t>TIME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9706688" y="5143500"/>
            <a:ext cx="2795984" cy="972849"/>
            <a:chOff x="0" y="0"/>
            <a:chExt cx="902403" cy="313987"/>
          </a:xfrm>
        </p:grpSpPr>
        <p:sp>
          <p:nvSpPr>
            <p:cNvPr name="Freeform 25" id="25"/>
            <p:cNvSpPr/>
            <p:nvPr/>
          </p:nvSpPr>
          <p:spPr>
            <a:xfrm>
              <a:off x="0" y="0"/>
              <a:ext cx="902403" cy="313987"/>
            </a:xfrm>
            <a:custGeom>
              <a:avLst/>
              <a:gdLst/>
              <a:ahLst/>
              <a:cxnLst/>
              <a:rect r="r" b="b" t="t" l="l"/>
              <a:pathLst>
                <a:path h="313987" w="902403">
                  <a:moveTo>
                    <a:pt x="0" y="0"/>
                  </a:moveTo>
                  <a:lnTo>
                    <a:pt x="902403" y="0"/>
                  </a:lnTo>
                  <a:lnTo>
                    <a:pt x="902403" y="313987"/>
                  </a:lnTo>
                  <a:lnTo>
                    <a:pt x="0" y="3139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9976413" y="5426792"/>
            <a:ext cx="2256534" cy="389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343F56"/>
                </a:solidFill>
                <a:latin typeface="Hagrid Heavy"/>
              </a:rPr>
              <a:t>KAB_CODE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13950472" y="5143500"/>
            <a:ext cx="2795984" cy="972849"/>
            <a:chOff x="0" y="0"/>
            <a:chExt cx="902403" cy="313987"/>
          </a:xfrm>
        </p:grpSpPr>
        <p:sp>
          <p:nvSpPr>
            <p:cNvPr name="Freeform 29" id="29"/>
            <p:cNvSpPr/>
            <p:nvPr/>
          </p:nvSpPr>
          <p:spPr>
            <a:xfrm>
              <a:off x="0" y="0"/>
              <a:ext cx="902403" cy="313987"/>
            </a:xfrm>
            <a:custGeom>
              <a:avLst/>
              <a:gdLst/>
              <a:ahLst/>
              <a:cxnLst/>
              <a:rect r="r" b="b" t="t" l="l"/>
              <a:pathLst>
                <a:path h="313987" w="902403">
                  <a:moveTo>
                    <a:pt x="0" y="0"/>
                  </a:moveTo>
                  <a:lnTo>
                    <a:pt x="902403" y="0"/>
                  </a:lnTo>
                  <a:lnTo>
                    <a:pt x="902403" y="313987"/>
                  </a:lnTo>
                  <a:lnTo>
                    <a:pt x="0" y="3139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30" id="3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14220197" y="5426792"/>
            <a:ext cx="2256534" cy="389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343F56"/>
                </a:solidFill>
                <a:latin typeface="Hagrid Heavy"/>
              </a:rPr>
              <a:t>KAB_NAME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1753754" y="6706899"/>
            <a:ext cx="2795984" cy="972849"/>
            <a:chOff x="0" y="0"/>
            <a:chExt cx="902403" cy="313987"/>
          </a:xfrm>
        </p:grpSpPr>
        <p:sp>
          <p:nvSpPr>
            <p:cNvPr name="Freeform 33" id="33"/>
            <p:cNvSpPr/>
            <p:nvPr/>
          </p:nvSpPr>
          <p:spPr>
            <a:xfrm>
              <a:off x="0" y="0"/>
              <a:ext cx="902403" cy="313987"/>
            </a:xfrm>
            <a:custGeom>
              <a:avLst/>
              <a:gdLst/>
              <a:ahLst/>
              <a:cxnLst/>
              <a:rect r="r" b="b" t="t" l="l"/>
              <a:pathLst>
                <a:path h="313987" w="902403">
                  <a:moveTo>
                    <a:pt x="0" y="0"/>
                  </a:moveTo>
                  <a:lnTo>
                    <a:pt x="902403" y="0"/>
                  </a:lnTo>
                  <a:lnTo>
                    <a:pt x="902403" y="313987"/>
                  </a:lnTo>
                  <a:lnTo>
                    <a:pt x="0" y="3139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5" id="35"/>
          <p:cNvSpPr txBox="true"/>
          <p:nvPr/>
        </p:nvSpPr>
        <p:spPr>
          <a:xfrm rot="0">
            <a:off x="2023479" y="6990192"/>
            <a:ext cx="2256534" cy="389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7B97B1"/>
                </a:solidFill>
                <a:latin typeface="Hagrid Heavy"/>
              </a:rPr>
              <a:t>STREET</a:t>
            </a:r>
          </a:p>
        </p:txBody>
      </p:sp>
      <p:grpSp>
        <p:nvGrpSpPr>
          <p:cNvPr name="Group 36" id="36"/>
          <p:cNvGrpSpPr/>
          <p:nvPr/>
        </p:nvGrpSpPr>
        <p:grpSpPr>
          <a:xfrm rot="0">
            <a:off x="5729603" y="6722399"/>
            <a:ext cx="2795984" cy="972849"/>
            <a:chOff x="0" y="0"/>
            <a:chExt cx="902403" cy="313987"/>
          </a:xfrm>
        </p:grpSpPr>
        <p:sp>
          <p:nvSpPr>
            <p:cNvPr name="Freeform 37" id="37"/>
            <p:cNvSpPr/>
            <p:nvPr/>
          </p:nvSpPr>
          <p:spPr>
            <a:xfrm>
              <a:off x="0" y="0"/>
              <a:ext cx="902403" cy="313987"/>
            </a:xfrm>
            <a:custGeom>
              <a:avLst/>
              <a:gdLst/>
              <a:ahLst/>
              <a:cxnLst/>
              <a:rect r="r" b="b" t="t" l="l"/>
              <a:pathLst>
                <a:path h="313987" w="902403">
                  <a:moveTo>
                    <a:pt x="0" y="0"/>
                  </a:moveTo>
                  <a:lnTo>
                    <a:pt x="902403" y="0"/>
                  </a:lnTo>
                  <a:lnTo>
                    <a:pt x="902403" y="313987"/>
                  </a:lnTo>
                  <a:lnTo>
                    <a:pt x="0" y="3139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38" id="3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9" id="39"/>
          <p:cNvSpPr txBox="true"/>
          <p:nvPr/>
        </p:nvSpPr>
        <p:spPr>
          <a:xfrm rot="0">
            <a:off x="5999329" y="7005691"/>
            <a:ext cx="2256534" cy="389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7B97B1"/>
                </a:solidFill>
                <a:latin typeface="Hagrid Heavy"/>
              </a:rPr>
              <a:t>TYPE</a:t>
            </a:r>
          </a:p>
        </p:txBody>
      </p:sp>
      <p:grpSp>
        <p:nvGrpSpPr>
          <p:cNvPr name="Group 40" id="40"/>
          <p:cNvGrpSpPr/>
          <p:nvPr/>
        </p:nvGrpSpPr>
        <p:grpSpPr>
          <a:xfrm rot="0">
            <a:off x="9706688" y="6706899"/>
            <a:ext cx="2795984" cy="972849"/>
            <a:chOff x="0" y="0"/>
            <a:chExt cx="902403" cy="313987"/>
          </a:xfrm>
        </p:grpSpPr>
        <p:sp>
          <p:nvSpPr>
            <p:cNvPr name="Freeform 41" id="41"/>
            <p:cNvSpPr/>
            <p:nvPr/>
          </p:nvSpPr>
          <p:spPr>
            <a:xfrm>
              <a:off x="0" y="0"/>
              <a:ext cx="902403" cy="313987"/>
            </a:xfrm>
            <a:custGeom>
              <a:avLst/>
              <a:gdLst/>
              <a:ahLst/>
              <a:cxnLst/>
              <a:rect r="r" b="b" t="t" l="l"/>
              <a:pathLst>
                <a:path h="313987" w="902403">
                  <a:moveTo>
                    <a:pt x="0" y="0"/>
                  </a:moveTo>
                  <a:lnTo>
                    <a:pt x="902403" y="0"/>
                  </a:lnTo>
                  <a:lnTo>
                    <a:pt x="902403" y="313987"/>
                  </a:lnTo>
                  <a:lnTo>
                    <a:pt x="0" y="3139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42" id="4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43" id="43"/>
          <p:cNvSpPr txBox="true"/>
          <p:nvPr/>
        </p:nvSpPr>
        <p:spPr>
          <a:xfrm rot="0">
            <a:off x="2023479" y="8590363"/>
            <a:ext cx="2256534" cy="389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343F56"/>
                </a:solidFill>
                <a:latin typeface="Hagrid Heavy"/>
              </a:rPr>
              <a:t>AVG_LOC</a:t>
            </a:r>
          </a:p>
        </p:txBody>
      </p:sp>
      <p:grpSp>
        <p:nvGrpSpPr>
          <p:cNvPr name="Group 44" id="44"/>
          <p:cNvGrpSpPr/>
          <p:nvPr/>
        </p:nvGrpSpPr>
        <p:grpSpPr>
          <a:xfrm rot="0">
            <a:off x="13950472" y="6737898"/>
            <a:ext cx="2795984" cy="972849"/>
            <a:chOff x="0" y="0"/>
            <a:chExt cx="902403" cy="313987"/>
          </a:xfrm>
        </p:grpSpPr>
        <p:sp>
          <p:nvSpPr>
            <p:cNvPr name="Freeform 45" id="45"/>
            <p:cNvSpPr/>
            <p:nvPr/>
          </p:nvSpPr>
          <p:spPr>
            <a:xfrm>
              <a:off x="0" y="0"/>
              <a:ext cx="902403" cy="313987"/>
            </a:xfrm>
            <a:custGeom>
              <a:avLst/>
              <a:gdLst/>
              <a:ahLst/>
              <a:cxnLst/>
              <a:rect r="r" b="b" t="t" l="l"/>
              <a:pathLst>
                <a:path h="313987" w="902403">
                  <a:moveTo>
                    <a:pt x="0" y="0"/>
                  </a:moveTo>
                  <a:lnTo>
                    <a:pt x="902403" y="0"/>
                  </a:lnTo>
                  <a:lnTo>
                    <a:pt x="902403" y="313987"/>
                  </a:lnTo>
                  <a:lnTo>
                    <a:pt x="0" y="3139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46" id="4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47" id="47"/>
          <p:cNvSpPr txBox="true"/>
          <p:nvPr/>
        </p:nvSpPr>
        <p:spPr>
          <a:xfrm rot="0">
            <a:off x="14220197" y="7021190"/>
            <a:ext cx="2256534" cy="389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7B97B1"/>
                </a:solidFill>
                <a:latin typeface="Hagrid Heavy"/>
              </a:rPr>
              <a:t>DATE</a:t>
            </a:r>
          </a:p>
        </p:txBody>
      </p:sp>
      <p:grpSp>
        <p:nvGrpSpPr>
          <p:cNvPr name="Group 48" id="48"/>
          <p:cNvGrpSpPr/>
          <p:nvPr/>
        </p:nvGrpSpPr>
        <p:grpSpPr>
          <a:xfrm rot="0">
            <a:off x="1753754" y="8327449"/>
            <a:ext cx="2795984" cy="972849"/>
            <a:chOff x="0" y="0"/>
            <a:chExt cx="902403" cy="313987"/>
          </a:xfrm>
        </p:grpSpPr>
        <p:sp>
          <p:nvSpPr>
            <p:cNvPr name="Freeform 49" id="49"/>
            <p:cNvSpPr/>
            <p:nvPr/>
          </p:nvSpPr>
          <p:spPr>
            <a:xfrm>
              <a:off x="0" y="0"/>
              <a:ext cx="902403" cy="313987"/>
            </a:xfrm>
            <a:custGeom>
              <a:avLst/>
              <a:gdLst/>
              <a:ahLst/>
              <a:cxnLst/>
              <a:rect r="r" b="b" t="t" l="l"/>
              <a:pathLst>
                <a:path h="313987" w="902403">
                  <a:moveTo>
                    <a:pt x="0" y="0"/>
                  </a:moveTo>
                  <a:lnTo>
                    <a:pt x="902403" y="0"/>
                  </a:lnTo>
                  <a:lnTo>
                    <a:pt x="902403" y="313987"/>
                  </a:lnTo>
                  <a:lnTo>
                    <a:pt x="0" y="3139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50" id="5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1" id="51"/>
          <p:cNvSpPr txBox="true"/>
          <p:nvPr/>
        </p:nvSpPr>
        <p:spPr>
          <a:xfrm rot="0">
            <a:off x="9976413" y="6978905"/>
            <a:ext cx="2256534" cy="389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7B97B1"/>
                </a:solidFill>
                <a:latin typeface="Hagrid Heavy"/>
              </a:rPr>
              <a:t>TOTAL_REC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43F5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90056" y="1851398"/>
            <a:ext cx="16951111" cy="6736953"/>
            <a:chOff x="0" y="0"/>
            <a:chExt cx="4464490" cy="1774341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464490" cy="1774342"/>
            </a:xfrm>
            <a:custGeom>
              <a:avLst/>
              <a:gdLst/>
              <a:ahLst/>
              <a:cxnLst/>
              <a:rect r="r" b="b" t="t" l="l"/>
              <a:pathLst>
                <a:path h="1774342" w="4464490">
                  <a:moveTo>
                    <a:pt x="0" y="0"/>
                  </a:moveTo>
                  <a:lnTo>
                    <a:pt x="4464490" y="0"/>
                  </a:lnTo>
                  <a:lnTo>
                    <a:pt x="4464490" y="1774342"/>
                  </a:lnTo>
                  <a:lnTo>
                    <a:pt x="0" y="1774342"/>
                  </a:lnTo>
                  <a:close/>
                </a:path>
              </a:pathLst>
            </a:custGeom>
            <a:solidFill>
              <a:srgbClr val="F5E6CA"/>
            </a:solidFill>
            <a:ln>
              <a:noFill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690056" y="1425575"/>
            <a:ext cx="16951111" cy="0"/>
          </a:xfrm>
          <a:prstGeom prst="line">
            <a:avLst/>
          </a:prstGeom>
          <a:ln cap="flat" w="38100">
            <a:solidFill>
              <a:srgbClr val="F5E6CA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58451" y="2113135"/>
            <a:ext cx="396868" cy="458566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66074" y="2131636"/>
            <a:ext cx="396868" cy="458566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158451" y="2883155"/>
            <a:ext cx="9108152" cy="5039954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520548" y="347196"/>
            <a:ext cx="17290126" cy="946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5500">
                <a:solidFill>
                  <a:srgbClr val="F5E6CA"/>
                </a:solidFill>
                <a:latin typeface="Hagrid Heavy"/>
              </a:rPr>
              <a:t>ALERTS: WEATHERHAZARD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61376" y="2108189"/>
            <a:ext cx="7259961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343F56"/>
                </a:solidFill>
                <a:latin typeface="Hagrid Heavy"/>
              </a:rPr>
              <a:t>HASIL ANALISA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310667" y="2294793"/>
            <a:ext cx="5948633" cy="5659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343F56"/>
                </a:solidFill>
                <a:latin typeface="Hagrid"/>
              </a:rPr>
              <a:t> Laporan WeatherHazard di Cirebon Juli - Agustus 2022:</a:t>
            </a:r>
          </a:p>
          <a:p>
            <a:pPr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3F56"/>
                </a:solidFill>
                <a:latin typeface="Hagrid"/>
              </a:rPr>
              <a:t>10.279 laporan mengenai  di Jl. kenduruan </a:t>
            </a:r>
          </a:p>
          <a:p>
            <a:pPr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3F56"/>
                </a:solidFill>
                <a:latin typeface="Hagrid"/>
              </a:rPr>
              <a:t>8.695 laporan di tol palimanan-kanci, </a:t>
            </a:r>
          </a:p>
          <a:p>
            <a:pPr>
              <a:lnSpc>
                <a:spcPts val="2520"/>
              </a:lnSpc>
            </a:pPr>
          </a:p>
          <a:p>
            <a:pPr algn="just">
              <a:lnSpc>
                <a:spcPts val="2520"/>
              </a:lnSpc>
            </a:pPr>
            <a:r>
              <a:rPr lang="en-US" sz="1800">
                <a:solidFill>
                  <a:srgbClr val="343F56"/>
                </a:solidFill>
                <a:latin typeface="Hagrid"/>
              </a:rPr>
              <a:t>cuaca ini disebabkan karena sudah memasuki musim penghujan yang terjadi antara Agustus - Maret. </a:t>
            </a:r>
          </a:p>
          <a:p>
            <a:pPr>
              <a:lnSpc>
                <a:spcPts val="2520"/>
              </a:lnSpc>
            </a:pPr>
          </a:p>
          <a:p>
            <a:pPr>
              <a:lnSpc>
                <a:spcPts val="2520"/>
              </a:lnSpc>
            </a:pPr>
            <a:r>
              <a:rPr lang="en-US" sz="1800">
                <a:solidFill>
                  <a:srgbClr val="343F56"/>
                </a:solidFill>
                <a:latin typeface="Hagrid"/>
              </a:rPr>
              <a:t>Untuk menghindari risiko perjalanan sebaiknya</a:t>
            </a:r>
          </a:p>
          <a:p>
            <a:pPr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3F56"/>
                </a:solidFill>
                <a:latin typeface="Hagrid"/>
              </a:rPr>
              <a:t>para pengendara mencari info terkait cuaca sebelum melakukan perjalanan </a:t>
            </a:r>
          </a:p>
          <a:p>
            <a:pPr>
              <a:lnSpc>
                <a:spcPts val="2520"/>
              </a:lnSpc>
            </a:pPr>
          </a:p>
          <a:p>
            <a:pPr algn="just">
              <a:lnSpc>
                <a:spcPts val="2520"/>
              </a:lnSpc>
            </a:pPr>
            <a:r>
              <a:rPr lang="en-US" sz="1800">
                <a:solidFill>
                  <a:srgbClr val="343F56"/>
                </a:solidFill>
                <a:latin typeface="Hagrid"/>
              </a:rPr>
              <a:t>Cuaca adalah salah satu faktor yang tidak dapat dihindari. Setidaknya pemerintah daerah membuat peringatan melalui berita atau media sosial resmi untuk berhati-hati dalam mengendarai saat cuaca buruk.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387219" y="8018358"/>
            <a:ext cx="4008276" cy="273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40"/>
              </a:lnSpc>
            </a:pPr>
            <a:r>
              <a:rPr lang="en-US" sz="1600">
                <a:solidFill>
                  <a:srgbClr val="343F56"/>
                </a:solidFill>
                <a:latin typeface="Hagrid"/>
              </a:rPr>
              <a:t>Sumber: Data diolah (Tableau), 2023</a:t>
            </a:r>
          </a:p>
        </p:txBody>
      </p:sp>
      <p:sp>
        <p:nvSpPr>
          <p:cNvPr name="AutoShape 13" id="13"/>
          <p:cNvSpPr/>
          <p:nvPr/>
        </p:nvSpPr>
        <p:spPr>
          <a:xfrm rot="5394761">
            <a:off x="7828027" y="5239010"/>
            <a:ext cx="5813338" cy="0"/>
          </a:xfrm>
          <a:prstGeom prst="line">
            <a:avLst/>
          </a:prstGeom>
          <a:ln cap="flat" w="57150">
            <a:solidFill>
              <a:srgbClr val="343F56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43F5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90056" y="1881813"/>
            <a:ext cx="16951111" cy="4878383"/>
            <a:chOff x="0" y="0"/>
            <a:chExt cx="4464490" cy="1284842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464490" cy="1284842"/>
            </a:xfrm>
            <a:custGeom>
              <a:avLst/>
              <a:gdLst/>
              <a:ahLst/>
              <a:cxnLst/>
              <a:rect r="r" b="b" t="t" l="l"/>
              <a:pathLst>
                <a:path h="1284842" w="4464490">
                  <a:moveTo>
                    <a:pt x="0" y="0"/>
                  </a:moveTo>
                  <a:lnTo>
                    <a:pt x="4464490" y="0"/>
                  </a:lnTo>
                  <a:lnTo>
                    <a:pt x="4464490" y="1284842"/>
                  </a:lnTo>
                  <a:lnTo>
                    <a:pt x="0" y="1284842"/>
                  </a:lnTo>
                  <a:close/>
                </a:path>
              </a:pathLst>
            </a:custGeom>
            <a:solidFill>
              <a:srgbClr val="F5E6CA"/>
            </a:solidFill>
            <a:ln>
              <a:noFill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690056" y="1425575"/>
            <a:ext cx="16951111" cy="0"/>
          </a:xfrm>
          <a:prstGeom prst="line">
            <a:avLst/>
          </a:prstGeom>
          <a:ln cap="flat" w="38100">
            <a:solidFill>
              <a:srgbClr val="F5E6CA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58451" y="2113135"/>
            <a:ext cx="396868" cy="458566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66074" y="2131636"/>
            <a:ext cx="396868" cy="458566"/>
          </a:xfrm>
          <a:prstGeom prst="rect">
            <a:avLst/>
          </a:prstGeom>
        </p:spPr>
      </p:pic>
      <p:sp>
        <p:nvSpPr>
          <p:cNvPr name="AutoShape 8" id="8"/>
          <p:cNvSpPr/>
          <p:nvPr/>
        </p:nvSpPr>
        <p:spPr>
          <a:xfrm rot="5393063">
            <a:off x="7329362" y="4331902"/>
            <a:ext cx="4390206" cy="0"/>
          </a:xfrm>
          <a:prstGeom prst="line">
            <a:avLst/>
          </a:prstGeom>
          <a:ln cap="flat" w="57150">
            <a:solidFill>
              <a:srgbClr val="343F56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158451" y="2883155"/>
            <a:ext cx="7862886" cy="2886003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520548" y="347196"/>
            <a:ext cx="17290126" cy="946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5500">
                <a:solidFill>
                  <a:srgbClr val="F5E6CA"/>
                </a:solidFill>
                <a:latin typeface="Hagrid Heavy"/>
              </a:rPr>
              <a:t>ALERTS: ACCIDENT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61376" y="2108189"/>
            <a:ext cx="7259961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343F56"/>
                </a:solidFill>
                <a:latin typeface="Hagrid Heavy"/>
              </a:rPr>
              <a:t>HASIL ANALISA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005811" y="2153121"/>
            <a:ext cx="7235106" cy="4088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343F56"/>
                </a:solidFill>
                <a:latin typeface="Hagrid"/>
              </a:rPr>
              <a:t> Laporan Kecelakaan di Cirebon Juli - September 2022:</a:t>
            </a:r>
          </a:p>
          <a:p>
            <a:pPr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3F56"/>
                </a:solidFill>
                <a:latin typeface="Hagrid"/>
              </a:rPr>
              <a:t>121 Laporan di Jl. Pramuka (July)</a:t>
            </a:r>
          </a:p>
          <a:p>
            <a:pPr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3F56"/>
                </a:solidFill>
                <a:latin typeface="Hagrid"/>
              </a:rPr>
              <a:t>519 laporan di berbagai tempat (Aug)</a:t>
            </a:r>
          </a:p>
          <a:p>
            <a:pPr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3F56"/>
                </a:solidFill>
                <a:latin typeface="Hagrid"/>
              </a:rPr>
              <a:t>246 laporan di Tol Paliman Kanci (Sept)</a:t>
            </a:r>
          </a:p>
          <a:p>
            <a:pPr>
              <a:lnSpc>
                <a:spcPts val="2520"/>
              </a:lnSpc>
            </a:pPr>
          </a:p>
          <a:p>
            <a:pPr algn="just">
              <a:lnSpc>
                <a:spcPts val="2520"/>
              </a:lnSpc>
            </a:pPr>
            <a:r>
              <a:rPr lang="en-US" sz="1800">
                <a:solidFill>
                  <a:srgbClr val="343F56"/>
                </a:solidFill>
                <a:latin typeface="Hagrid"/>
              </a:rPr>
              <a:t>Tol palikanci adalah lokasi yang paling sering mendapatkan laporan kecelakaan. Berdasarkan berita (Prihatnomo, 2022), jalan tol memang lebih berisiko mengalami kecelakaan dikarenakan berbagai macam faktor seperti 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3F56"/>
                </a:solidFill>
                <a:latin typeface="Hagrid"/>
              </a:rPr>
              <a:t>kecepatan yang tinggi, 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3F56"/>
                </a:solidFill>
                <a:latin typeface="Hagrid"/>
              </a:rPr>
              <a:t>cuaca, 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3F56"/>
                </a:solidFill>
                <a:latin typeface="Hagrid"/>
              </a:rPr>
              <a:t>faktor eksternal (kabut atau kepulan asap dari kendaraan lain)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387219" y="5864408"/>
            <a:ext cx="4008276" cy="273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40"/>
              </a:lnSpc>
            </a:pPr>
            <a:r>
              <a:rPr lang="en-US" sz="1600">
                <a:solidFill>
                  <a:srgbClr val="343F56"/>
                </a:solidFill>
                <a:latin typeface="Hagrid"/>
              </a:rPr>
              <a:t>Sumber: Data diolah (Tableau), 2023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690056" y="7055471"/>
            <a:ext cx="16951111" cy="2960100"/>
            <a:chOff x="0" y="0"/>
            <a:chExt cx="7357690" cy="1284842"/>
          </a:xfrm>
        </p:grpSpPr>
        <p:sp>
          <p:nvSpPr>
            <p:cNvPr name="Freeform 15" id="15"/>
            <p:cNvSpPr/>
            <p:nvPr/>
          </p:nvSpPr>
          <p:spPr>
            <a:xfrm>
              <a:off x="0" y="0"/>
              <a:ext cx="7357690" cy="1284842"/>
            </a:xfrm>
            <a:custGeom>
              <a:avLst/>
              <a:gdLst/>
              <a:ahLst/>
              <a:cxnLst/>
              <a:rect r="r" b="b" t="t" l="l"/>
              <a:pathLst>
                <a:path h="1284842" w="7357690">
                  <a:moveTo>
                    <a:pt x="0" y="0"/>
                  </a:moveTo>
                  <a:lnTo>
                    <a:pt x="7357690" y="0"/>
                  </a:lnTo>
                  <a:lnTo>
                    <a:pt x="7357690" y="1284842"/>
                  </a:lnTo>
                  <a:lnTo>
                    <a:pt x="0" y="1284842"/>
                  </a:lnTo>
                  <a:close/>
                </a:path>
              </a:pathLst>
            </a:custGeom>
            <a:solidFill>
              <a:srgbClr val="F5E6CA"/>
            </a:solidFill>
            <a:ln>
              <a:noFill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17" id="1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58451" y="7350746"/>
            <a:ext cx="396868" cy="458566"/>
          </a:xfrm>
          <a:prstGeom prst="rect">
            <a:avLst/>
          </a:prstGeom>
        </p:spPr>
      </p:pic>
      <p:sp>
        <p:nvSpPr>
          <p:cNvPr name="TextBox 18" id="18"/>
          <p:cNvSpPr txBox="true"/>
          <p:nvPr/>
        </p:nvSpPr>
        <p:spPr>
          <a:xfrm rot="0">
            <a:off x="1753754" y="7327300"/>
            <a:ext cx="7267584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343F56"/>
                </a:solidFill>
                <a:latin typeface="Hagrid Heavy"/>
              </a:rPr>
              <a:t>MEMINIMALISIR RISIKO KECELAKAAN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58451" y="7982235"/>
            <a:ext cx="15944449" cy="347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>
                <a:solidFill>
                  <a:srgbClr val="343F56"/>
                </a:solidFill>
                <a:latin typeface="Hagrid"/>
              </a:rPr>
              <a:t>Menurut (Agustiar, 2022), adapun beberapa </a:t>
            </a:r>
            <a:r>
              <a:rPr lang="en-US" sz="1899">
                <a:solidFill>
                  <a:srgbClr val="343F56"/>
                </a:solidFill>
                <a:latin typeface="Hagrid Bold"/>
              </a:rPr>
              <a:t>cara untuk meminimalisirkan kecelakaan</a:t>
            </a:r>
            <a:r>
              <a:rPr lang="en-US" sz="1899">
                <a:solidFill>
                  <a:srgbClr val="343F56"/>
                </a:solidFill>
                <a:latin typeface="Hagrid"/>
              </a:rPr>
              <a:t> yang terjadi di jalan tol seperti :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58451" y="8487896"/>
            <a:ext cx="7862886" cy="1259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3F56"/>
                </a:solidFill>
                <a:latin typeface="Hagrid"/>
              </a:rPr>
              <a:t>Mematuhi aturan batas kecepatan maksimal</a:t>
            </a:r>
          </a:p>
          <a:p>
            <a:pPr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3F56"/>
                </a:solidFill>
                <a:latin typeface="Hagrid"/>
              </a:rPr>
              <a:t>Jaga jarak kendaraan</a:t>
            </a:r>
          </a:p>
          <a:p>
            <a:pPr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3F56"/>
                </a:solidFill>
                <a:latin typeface="Hagrid"/>
              </a:rPr>
              <a:t>Berhati-hati jika kontur jalan tidak rata atau bergelombang</a:t>
            </a:r>
          </a:p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3F56"/>
                </a:solidFill>
                <a:latin typeface="Hagrid"/>
              </a:rPr>
              <a:t>Memperhatian Penyempitan jalan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491461" y="8487896"/>
            <a:ext cx="7609600" cy="1259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3F56"/>
                </a:solidFill>
                <a:latin typeface="Hagrid"/>
              </a:rPr>
              <a:t>Memperhatiakan tanjakan terjal dan/atau turunan curam</a:t>
            </a:r>
          </a:p>
          <a:p>
            <a:pPr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3F56"/>
                </a:solidFill>
                <a:latin typeface="Hagrid"/>
              </a:rPr>
              <a:t>Mewaspadai truk dengan muatan berlebih</a:t>
            </a:r>
          </a:p>
          <a:p>
            <a:pPr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3F56"/>
                </a:solidFill>
                <a:latin typeface="Hagrid"/>
              </a:rPr>
              <a:t>Beristirahat di rest area jika kelelahan atau mengantuk</a:t>
            </a:r>
          </a:p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3F56"/>
                </a:solidFill>
                <a:latin typeface="Hagrid"/>
              </a:rPr>
              <a:t>Memperhatikan kondisi kendaraan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43F5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90056" y="1881813"/>
            <a:ext cx="16951111" cy="8228131"/>
            <a:chOff x="0" y="0"/>
            <a:chExt cx="4464490" cy="216708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464490" cy="2167080"/>
            </a:xfrm>
            <a:custGeom>
              <a:avLst/>
              <a:gdLst/>
              <a:ahLst/>
              <a:cxnLst/>
              <a:rect r="r" b="b" t="t" l="l"/>
              <a:pathLst>
                <a:path h="2167080" w="4464490">
                  <a:moveTo>
                    <a:pt x="0" y="0"/>
                  </a:moveTo>
                  <a:lnTo>
                    <a:pt x="4464490" y="0"/>
                  </a:lnTo>
                  <a:lnTo>
                    <a:pt x="4464490" y="2167080"/>
                  </a:lnTo>
                  <a:lnTo>
                    <a:pt x="0" y="2167080"/>
                  </a:lnTo>
                  <a:close/>
                </a:path>
              </a:pathLst>
            </a:custGeom>
            <a:solidFill>
              <a:srgbClr val="F5E6CA"/>
            </a:solidFill>
            <a:ln>
              <a:noFill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690056" y="1425575"/>
            <a:ext cx="16951111" cy="0"/>
          </a:xfrm>
          <a:prstGeom prst="line">
            <a:avLst/>
          </a:prstGeom>
          <a:ln cap="flat" w="38100">
            <a:solidFill>
              <a:srgbClr val="F5E6CA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58451" y="2113135"/>
            <a:ext cx="396868" cy="458566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66074" y="2131636"/>
            <a:ext cx="396868" cy="458566"/>
          </a:xfrm>
          <a:prstGeom prst="rect">
            <a:avLst/>
          </a:prstGeom>
        </p:spPr>
      </p:pic>
      <p:sp>
        <p:nvSpPr>
          <p:cNvPr name="AutoShape 8" id="8"/>
          <p:cNvSpPr/>
          <p:nvPr/>
        </p:nvSpPr>
        <p:spPr>
          <a:xfrm rot="5386908">
            <a:off x="3776792" y="5881289"/>
            <a:ext cx="7097942" cy="0"/>
          </a:xfrm>
          <a:prstGeom prst="line">
            <a:avLst/>
          </a:prstGeom>
          <a:ln cap="flat" w="57150">
            <a:solidFill>
              <a:srgbClr val="343F56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0" t="0" r="0" b="10267"/>
          <a:stretch>
            <a:fillRect/>
          </a:stretch>
        </p:blipFill>
        <p:spPr>
          <a:xfrm flipH="false" flipV="false" rot="0">
            <a:off x="1761376" y="2760171"/>
            <a:ext cx="5029012" cy="6732690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520548" y="347196"/>
            <a:ext cx="17290126" cy="946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5500">
                <a:solidFill>
                  <a:srgbClr val="F5E6CA"/>
                </a:solidFill>
                <a:latin typeface="Hagrid Heavy"/>
              </a:rPr>
              <a:t>ALERTS: JAMS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61376" y="2108189"/>
            <a:ext cx="7259961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343F56"/>
                </a:solidFill>
                <a:latin typeface="Hagrid Heavy"/>
              </a:rPr>
              <a:t>HASIL ANALISA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863154" y="3013985"/>
            <a:ext cx="9180120" cy="5937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343F56"/>
                </a:solidFill>
                <a:latin typeface="Hagrid"/>
              </a:rPr>
              <a:t> Laporan kemacetan pada july - september 2022:</a:t>
            </a:r>
          </a:p>
          <a:p>
            <a:pPr marL="453388" indent="-226694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343F56"/>
                </a:solidFill>
                <a:latin typeface="Hagrid"/>
              </a:rPr>
              <a:t>617 laporan di jl. N14 Jenderal Sudirman</a:t>
            </a:r>
          </a:p>
          <a:p>
            <a:pPr marL="453388" indent="-226694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343F56"/>
                </a:solidFill>
                <a:latin typeface="Hagrid"/>
              </a:rPr>
              <a:t>595 laporan di Jl N</a:t>
            </a:r>
            <a:r>
              <a:rPr lang="en-US" sz="2099">
                <a:solidFill>
                  <a:srgbClr val="343F56"/>
                </a:solidFill>
                <a:latin typeface="Hagrid"/>
              </a:rPr>
              <a:t>14 Kanggraksan</a:t>
            </a:r>
          </a:p>
          <a:p>
            <a:pPr marL="453388" indent="-226694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343F56"/>
                </a:solidFill>
                <a:latin typeface="Hagrid"/>
              </a:rPr>
              <a:t>322 laporan di Jl Jenderal Ahmad Yani</a:t>
            </a:r>
          </a:p>
          <a:p>
            <a:pPr>
              <a:lnSpc>
                <a:spcPts val="2939"/>
              </a:lnSpc>
            </a:pPr>
          </a:p>
          <a:p>
            <a:pPr>
              <a:lnSpc>
                <a:spcPts val="2939"/>
              </a:lnSpc>
            </a:pPr>
            <a:r>
              <a:rPr lang="en-US" sz="2099">
                <a:solidFill>
                  <a:srgbClr val="343F56"/>
                </a:solidFill>
                <a:latin typeface="Hagrid"/>
              </a:rPr>
              <a:t>Berdasarkan berita yang relevan (Baehaqi, 2022), kemacetan yang terjadi di Jl jenderal sudirman akibat rekontruksi jembatan kanci.</a:t>
            </a:r>
          </a:p>
          <a:p>
            <a:pPr>
              <a:lnSpc>
                <a:spcPts val="2939"/>
              </a:lnSpc>
            </a:pPr>
          </a:p>
          <a:p>
            <a:pPr>
              <a:lnSpc>
                <a:spcPts val="2939"/>
              </a:lnSpc>
            </a:pPr>
            <a:r>
              <a:rPr lang="en-US" sz="2099">
                <a:solidFill>
                  <a:srgbClr val="343F56"/>
                </a:solidFill>
                <a:latin typeface="Hagrid"/>
              </a:rPr>
              <a:t>Kemacetan yang terjadi di jalan jenderal sudirman harus diteliti lebih lanjut karena lokasi tersebut memiliki kemacetan yang sering terjadi dan paling banyak . </a:t>
            </a:r>
          </a:p>
          <a:p>
            <a:pPr>
              <a:lnSpc>
                <a:spcPts val="2939"/>
              </a:lnSpc>
            </a:pPr>
          </a:p>
          <a:p>
            <a:pPr algn="l">
              <a:lnSpc>
                <a:spcPts val="2939"/>
              </a:lnSpc>
            </a:pPr>
            <a:r>
              <a:rPr lang="en-US" sz="2099">
                <a:solidFill>
                  <a:srgbClr val="343F56"/>
                </a:solidFill>
                <a:latin typeface="Hagrid"/>
              </a:rPr>
              <a:t>Selanjutnya untuk analisa kedua adalah melihat lebih spesifik untuk alerts kemacetan di Jl. Jenderal Sudirman, data terlampir (dengan nama dokumen ‘analisa2_jams_sudirman.csv’).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271744" y="9588111"/>
            <a:ext cx="4008276" cy="273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40"/>
              </a:lnSpc>
            </a:pPr>
            <a:r>
              <a:rPr lang="en-US" sz="1600">
                <a:solidFill>
                  <a:srgbClr val="343F56"/>
                </a:solidFill>
                <a:latin typeface="Hagrid"/>
              </a:rPr>
              <a:t>Sumber: Data diolah (Tableau), 2023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5E6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534167" y="7492690"/>
            <a:ext cx="2795984" cy="1274748"/>
            <a:chOff x="0" y="0"/>
            <a:chExt cx="902403" cy="41142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902403" cy="411425"/>
            </a:xfrm>
            <a:custGeom>
              <a:avLst/>
              <a:gdLst/>
              <a:ahLst/>
              <a:cxnLst/>
              <a:rect r="r" b="b" t="t" l="l"/>
              <a:pathLst>
                <a:path h="411425" w="902403">
                  <a:moveTo>
                    <a:pt x="0" y="0"/>
                  </a:moveTo>
                  <a:lnTo>
                    <a:pt x="902403" y="0"/>
                  </a:lnTo>
                  <a:lnTo>
                    <a:pt x="902403" y="411425"/>
                  </a:lnTo>
                  <a:lnTo>
                    <a:pt x="0" y="4114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825451" y="7492690"/>
            <a:ext cx="2795984" cy="1274748"/>
            <a:chOff x="0" y="0"/>
            <a:chExt cx="902403" cy="411425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902403" cy="411425"/>
            </a:xfrm>
            <a:custGeom>
              <a:avLst/>
              <a:gdLst/>
              <a:ahLst/>
              <a:cxnLst/>
              <a:rect r="r" b="b" t="t" l="l"/>
              <a:pathLst>
                <a:path h="411425" w="902403">
                  <a:moveTo>
                    <a:pt x="0" y="0"/>
                  </a:moveTo>
                  <a:lnTo>
                    <a:pt x="902403" y="0"/>
                  </a:lnTo>
                  <a:lnTo>
                    <a:pt x="902403" y="411425"/>
                  </a:lnTo>
                  <a:lnTo>
                    <a:pt x="0" y="4114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463271" y="7656105"/>
            <a:ext cx="2795984" cy="972849"/>
            <a:chOff x="0" y="0"/>
            <a:chExt cx="902403" cy="313987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902403" cy="313987"/>
            </a:xfrm>
            <a:custGeom>
              <a:avLst/>
              <a:gdLst/>
              <a:ahLst/>
              <a:cxnLst/>
              <a:rect r="r" b="b" t="t" l="l"/>
              <a:pathLst>
                <a:path h="313987" w="902403">
                  <a:moveTo>
                    <a:pt x="0" y="0"/>
                  </a:moveTo>
                  <a:lnTo>
                    <a:pt x="902403" y="0"/>
                  </a:lnTo>
                  <a:lnTo>
                    <a:pt x="902403" y="313987"/>
                  </a:lnTo>
                  <a:lnTo>
                    <a:pt x="0" y="3139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42556" y="6163053"/>
            <a:ext cx="7796456" cy="729562"/>
            <a:chOff x="0" y="0"/>
            <a:chExt cx="10395275" cy="972750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10395275" cy="972750"/>
              <a:chOff x="0" y="0"/>
              <a:chExt cx="2516305" cy="235466"/>
            </a:xfrm>
          </p:grpSpPr>
          <p:sp>
            <p:nvSpPr>
              <p:cNvPr name="Freeform 13" id="13"/>
              <p:cNvSpPr/>
              <p:nvPr/>
            </p:nvSpPr>
            <p:spPr>
              <a:xfrm>
                <a:off x="0" y="0"/>
                <a:ext cx="2516305" cy="235466"/>
              </a:xfrm>
              <a:custGeom>
                <a:avLst/>
                <a:gdLst/>
                <a:ahLst/>
                <a:cxnLst/>
                <a:rect r="r" b="b" t="t" l="l"/>
                <a:pathLst>
                  <a:path h="235466" w="2516305">
                    <a:moveTo>
                      <a:pt x="0" y="0"/>
                    </a:moveTo>
                    <a:lnTo>
                      <a:pt x="2516305" y="0"/>
                    </a:lnTo>
                    <a:lnTo>
                      <a:pt x="2516305" y="235466"/>
                    </a:lnTo>
                    <a:lnTo>
                      <a:pt x="0" y="235466"/>
                    </a:lnTo>
                    <a:close/>
                  </a:path>
                </a:pathLst>
              </a:custGeom>
              <a:solidFill>
                <a:srgbClr val="343F56"/>
              </a:solidFill>
              <a:ln>
                <a:noFill/>
              </a:ln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5" id="15"/>
            <p:cNvSpPr txBox="true"/>
            <p:nvPr/>
          </p:nvSpPr>
          <p:spPr>
            <a:xfrm rot="0">
              <a:off x="1823689" y="207987"/>
              <a:ext cx="6728023" cy="5091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98"/>
                </a:lnSpc>
              </a:pPr>
              <a:r>
                <a:rPr lang="en-US" sz="2284">
                  <a:solidFill>
                    <a:srgbClr val="F5E6CA"/>
                  </a:solidFill>
                  <a:latin typeface="Hagrid Heavy"/>
                </a:rPr>
                <a:t>FLOWCHART MODELLING</a:t>
              </a: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4803892" y="7675851"/>
            <a:ext cx="2256534" cy="789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343F56"/>
                </a:solidFill>
                <a:latin typeface="Hagrid Heavy"/>
              </a:rPr>
              <a:t>SELECT ATTRIBUTE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095176" y="7675851"/>
            <a:ext cx="2256534" cy="789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343F56"/>
                </a:solidFill>
                <a:latin typeface="Hagrid Heavy"/>
              </a:rPr>
              <a:t>CLUSTERING: K-MEANS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732996" y="7939397"/>
            <a:ext cx="2256534" cy="389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343F56"/>
                </a:solidFill>
                <a:latin typeface="Hagrid Heavy"/>
              </a:rPr>
              <a:t>RESULT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42556" y="544513"/>
            <a:ext cx="16016744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343F56"/>
                </a:solidFill>
                <a:latin typeface="Hagrid Heavy"/>
              </a:rPr>
              <a:t>MODELLING JAMS: CLUSTERING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42556" y="1763513"/>
            <a:ext cx="16016744" cy="3798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80"/>
              </a:lnSpc>
            </a:pPr>
            <a:r>
              <a:rPr lang="en-US" sz="2700">
                <a:solidFill>
                  <a:srgbClr val="343F56"/>
                </a:solidFill>
                <a:latin typeface="Hagrid"/>
              </a:rPr>
              <a:t>Kemacetan yang terjadi di Jl Jenderal Sudirman dianalisa dengan menggunakan data median_delay dan median_speed_kmh untuk mengetahui seberapa lama kemacetan itu terjadi dan dengan kecepatan berapa kmh. </a:t>
            </a:r>
          </a:p>
          <a:p>
            <a:pPr>
              <a:lnSpc>
                <a:spcPts val="3780"/>
              </a:lnSpc>
            </a:pPr>
          </a:p>
          <a:p>
            <a:pPr algn="just">
              <a:lnSpc>
                <a:spcPts val="3780"/>
              </a:lnSpc>
            </a:pPr>
            <a:r>
              <a:rPr lang="en-US" sz="2700">
                <a:solidFill>
                  <a:srgbClr val="343F56"/>
                </a:solidFill>
                <a:latin typeface="Hagrid"/>
              </a:rPr>
              <a:t>Model yang digunakan dalam clustering adalah dengan menggunakan Model K-Means. K-Means adalah algoritma dengan sifat unsupervised learning dengan fungsi mengelompokkan data ke dalam data cluster (Dhuhita, 2015), analisa K-means menggunakan software RapidMiner.</a:t>
            </a:r>
          </a:p>
        </p:txBody>
      </p:sp>
      <p:sp>
        <p:nvSpPr>
          <p:cNvPr name="AutoShape 21" id="21"/>
          <p:cNvSpPr/>
          <p:nvPr/>
        </p:nvSpPr>
        <p:spPr>
          <a:xfrm rot="-4088">
            <a:off x="1242528" y="1556718"/>
            <a:ext cx="16016755" cy="0"/>
          </a:xfrm>
          <a:prstGeom prst="line">
            <a:avLst/>
          </a:prstGeom>
          <a:ln cap="flat" w="38100">
            <a:solidFill>
              <a:srgbClr val="343F5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2" id="22"/>
          <p:cNvGrpSpPr/>
          <p:nvPr/>
        </p:nvGrpSpPr>
        <p:grpSpPr>
          <a:xfrm rot="0">
            <a:off x="1242511" y="7493585"/>
            <a:ext cx="2795984" cy="1274748"/>
            <a:chOff x="0" y="0"/>
            <a:chExt cx="902403" cy="411425"/>
          </a:xfrm>
        </p:grpSpPr>
        <p:sp>
          <p:nvSpPr>
            <p:cNvPr name="Freeform 23" id="23"/>
            <p:cNvSpPr/>
            <p:nvPr/>
          </p:nvSpPr>
          <p:spPr>
            <a:xfrm>
              <a:off x="0" y="0"/>
              <a:ext cx="902403" cy="411425"/>
            </a:xfrm>
            <a:custGeom>
              <a:avLst/>
              <a:gdLst/>
              <a:ahLst/>
              <a:cxnLst/>
              <a:rect r="r" b="b" t="t" l="l"/>
              <a:pathLst>
                <a:path h="411425" w="902403">
                  <a:moveTo>
                    <a:pt x="0" y="0"/>
                  </a:moveTo>
                  <a:lnTo>
                    <a:pt x="902403" y="0"/>
                  </a:lnTo>
                  <a:lnTo>
                    <a:pt x="902403" y="411425"/>
                  </a:lnTo>
                  <a:lnTo>
                    <a:pt x="0" y="4114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512236" y="7676746"/>
            <a:ext cx="2256534" cy="789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343F56"/>
                </a:solidFill>
                <a:latin typeface="Hagrid Heavy"/>
              </a:rPr>
              <a:t>DATA CLEANING</a:t>
            </a:r>
          </a:p>
        </p:txBody>
      </p:sp>
      <p:sp>
        <p:nvSpPr>
          <p:cNvPr name="AutoShape 26" id="26"/>
          <p:cNvSpPr/>
          <p:nvPr/>
        </p:nvSpPr>
        <p:spPr>
          <a:xfrm rot="-6206">
            <a:off x="4038495" y="8111462"/>
            <a:ext cx="495673" cy="0"/>
          </a:xfrm>
          <a:prstGeom prst="line">
            <a:avLst/>
          </a:prstGeom>
          <a:ln cap="flat" w="38100">
            <a:solidFill>
              <a:srgbClr val="343F5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7" id="27"/>
          <p:cNvSpPr/>
          <p:nvPr/>
        </p:nvSpPr>
        <p:spPr>
          <a:xfrm rot="0">
            <a:off x="7330151" y="8111014"/>
            <a:ext cx="495300" cy="0"/>
          </a:xfrm>
          <a:prstGeom prst="line">
            <a:avLst/>
          </a:prstGeom>
          <a:ln cap="flat" w="38100">
            <a:solidFill>
              <a:srgbClr val="343F56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28" id="28"/>
          <p:cNvGrpSpPr/>
          <p:nvPr/>
        </p:nvGrpSpPr>
        <p:grpSpPr>
          <a:xfrm rot="0">
            <a:off x="11116735" y="7653612"/>
            <a:ext cx="2795984" cy="972849"/>
            <a:chOff x="0" y="0"/>
            <a:chExt cx="902403" cy="313987"/>
          </a:xfrm>
        </p:grpSpPr>
        <p:sp>
          <p:nvSpPr>
            <p:cNvPr name="Freeform 29" id="29"/>
            <p:cNvSpPr/>
            <p:nvPr/>
          </p:nvSpPr>
          <p:spPr>
            <a:xfrm>
              <a:off x="0" y="0"/>
              <a:ext cx="902403" cy="313987"/>
            </a:xfrm>
            <a:custGeom>
              <a:avLst/>
              <a:gdLst/>
              <a:ahLst/>
              <a:cxnLst/>
              <a:rect r="r" b="b" t="t" l="l"/>
              <a:pathLst>
                <a:path h="313987" w="902403">
                  <a:moveTo>
                    <a:pt x="0" y="0"/>
                  </a:moveTo>
                  <a:lnTo>
                    <a:pt x="902403" y="0"/>
                  </a:lnTo>
                  <a:lnTo>
                    <a:pt x="902403" y="313987"/>
                  </a:lnTo>
                  <a:lnTo>
                    <a:pt x="0" y="3139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343F56"/>
              </a:solidFill>
            </a:ln>
          </p:spPr>
        </p:sp>
        <p:sp>
          <p:nvSpPr>
            <p:cNvPr name="TextBox 30" id="3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11386460" y="7936904"/>
            <a:ext cx="2256534" cy="389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8"/>
              </a:lnSpc>
            </a:pPr>
            <a:r>
              <a:rPr lang="en-US" sz="2284">
                <a:solidFill>
                  <a:srgbClr val="343F56"/>
                </a:solidFill>
                <a:latin typeface="Hagrid Heavy"/>
              </a:rPr>
              <a:t>EVALUATION</a:t>
            </a:r>
          </a:p>
        </p:txBody>
      </p:sp>
      <p:sp>
        <p:nvSpPr>
          <p:cNvPr name="AutoShape 32" id="32"/>
          <p:cNvSpPr/>
          <p:nvPr/>
        </p:nvSpPr>
        <p:spPr>
          <a:xfrm rot="69206">
            <a:off x="10621385" y="8116000"/>
            <a:ext cx="495400" cy="0"/>
          </a:xfrm>
          <a:prstGeom prst="line">
            <a:avLst/>
          </a:prstGeom>
          <a:ln cap="flat" w="38100">
            <a:solidFill>
              <a:srgbClr val="343F5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3" id="33"/>
          <p:cNvSpPr/>
          <p:nvPr/>
        </p:nvSpPr>
        <p:spPr>
          <a:xfrm rot="15567">
            <a:off x="13912716" y="8122233"/>
            <a:ext cx="550557" cy="0"/>
          </a:xfrm>
          <a:prstGeom prst="line">
            <a:avLst/>
          </a:prstGeom>
          <a:ln cap="flat" w="38100">
            <a:solidFill>
              <a:srgbClr val="343F56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DAFZr6cjXWI</dc:identifier>
  <dcterms:modified xsi:type="dcterms:W3CDTF">2011-08-01T06:04:30Z</dcterms:modified>
  <cp:revision>1</cp:revision>
  <dc:title>2. Data Science DSLS 23</dc:title>
</cp:coreProperties>
</file>

<file path=docProps/thumbnail.jpeg>
</file>